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Lato" panose="020F0502020204030203" pitchFamily="34" charset="77"/>
      <p:regular r:id="rId16"/>
      <p:bold r:id="rId17"/>
      <p:italic r:id="rId18"/>
      <p:boldItalic r:id="rId19"/>
    </p:embeddedFont>
    <p:embeddedFont>
      <p:font typeface="Lato Bold" panose="020F0502020204030203" pitchFamily="34" charset="77"/>
      <p:regular r:id="rId20"/>
      <p:bold r:id="rId21"/>
      <p:italic r:id="rId22"/>
      <p:boldItalic r:id="rId23"/>
    </p:embeddedFont>
    <p:embeddedFont>
      <p:font typeface="Lora Bold Italics" pitchFamily="2" charset="77"/>
      <p:regular r:id="rId24"/>
      <p:bold r:id="rId25"/>
      <p:italic r:id="rId26"/>
      <p:boldItalic r:id="rId27"/>
    </p:embeddedFont>
    <p:embeddedFont>
      <p:font typeface="Oswald Bold" pitchFamily="2" charset="77"/>
      <p:regular r:id="rId28"/>
      <p:bold r:id="rId29"/>
      <p:italic r:id="rId30"/>
      <p:boldItalic r:id="rId31"/>
    </p:embeddedFont>
    <p:embeddedFont>
      <p:font typeface="Oswald Medium" pitchFamily="2" charset="77"/>
      <p:regular r:id="rId32"/>
    </p:embeddedFont>
    <p:embeddedFont>
      <p:font typeface="Roboto" panose="02000000000000000000" pitchFamily="2" charset="0"/>
      <p:regular r:id="rId33"/>
      <p:bold r:id="rId34"/>
      <p:italic r:id="rId35"/>
      <p:boldItalic r:id="rId36"/>
    </p:embeddedFont>
    <p:embeddedFont>
      <p:font typeface="Roboto Bold" panose="02000000000000000000" pitchFamily="2" charset="0"/>
      <p:regular r:id="rId37"/>
      <p:bold r:id="rId38"/>
    </p:embeddedFont>
    <p:embeddedFont>
      <p:font typeface="Roboto Condensed" panose="020F0502020204030204" pitchFamily="34" charset="0"/>
      <p:regular r:id="rId39"/>
      <p:bold r:id="rId40"/>
      <p:italic r:id="rId41"/>
      <p:boldItalic r:id="rId42"/>
    </p:embeddedFont>
    <p:embeddedFont>
      <p:font typeface="Roboto Condensed Bold" panose="02000000000000000000" pitchFamily="2" charset="0"/>
      <p:regular r:id="rId43"/>
      <p:bold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38" autoAdjust="0"/>
  </p:normalViewPr>
  <p:slideViewPr>
    <p:cSldViewPr>
      <p:cViewPr varScale="1">
        <p:scale>
          <a:sx n="78" d="100"/>
          <a:sy n="78" d="100"/>
        </p:scale>
        <p:origin x="60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font" Target="fonts/font27.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font" Target="fonts/font2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font" Target="fonts/font2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font" Target="fonts/font28.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46" Type="http://schemas.openxmlformats.org/officeDocument/2006/relationships/viewProps" Target="viewProps.xml"/><Relationship Id="rId20" Type="http://schemas.openxmlformats.org/officeDocument/2006/relationships/font" Target="fonts/font5.fntdata"/><Relationship Id="rId41"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07.03.2024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Krystal’s passion has always been with helping others and has a long history of supporting families through difficult times while helping them find the light in the darkness of the difficulty. She prides herself in being able to understand others’ needs, whether it be couples, individuals, adolescents, or the whole family to experience the most this life has to offer.</a:t>
            </a:r>
          </a:p>
          <a:p>
            <a:endParaRPr lang="en-US"/>
          </a:p>
          <a:p>
            <a:r>
              <a:rPr lang="en-US"/>
              <a:t>She actively works as a team player with her clients to help them discover solutions to the issues they experience. She specializes in working with trauma and abuse, PTSD, children, adolescents, and adults. The treatment modalities she primarily works with are CBT and Trauma Systems Therapy.</a:t>
            </a:r>
          </a:p>
          <a:p>
            <a:endParaRPr lang="en-US"/>
          </a:p>
          <a:p>
            <a:r>
              <a:rPr lang="en-US"/>
              <a:t>Krystal graduated from Fort Hays State University with a BS in Psychology and went on to get her MS in Community Counseling. She has a long history of working with a variety of clients, having spent years working in psychiatric hospitals for children and Psychiatric Residential Treatment Facility (PRTF) with children and their families. She has worked with children and families in the foster care system to assist in achieving permanency in the home or getting back into the biological home. Krystal has engaged in individual, group, family, and couples therapy. She obtained her clinical license in September of 2014 and became a nationally certified counselor in 2017.</a:t>
            </a:r>
          </a:p>
          <a:p>
            <a:endParaRPr lang="en-US"/>
          </a:p>
          <a:p>
            <a:r>
              <a:rPr lang="en-US"/>
              <a:t>In 2020, Krystal became a Board-Approved Clinical Supervisor.  She is currently licensed in the state of Kansas, Missouri and Texas as a Licensed Clinical Professional Counselor. In addition to her direct client care services, Krystal has a history of developing and presenting training sessions on trauma-informed care and working as the lead member of a team challenged to implement Positive Behavior Interventions and Supports (PBIS) within a system of care.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3/7/24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1.sv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sp>
        <p:nvSpPr>
          <p:cNvPr id="2" name="AutoShape 2"/>
          <p:cNvSpPr/>
          <p:nvPr/>
        </p:nvSpPr>
        <p:spPr>
          <a:xfrm rot="-5400000">
            <a:off x="8130458" y="114300"/>
            <a:ext cx="2027084" cy="18288000"/>
          </a:xfrm>
          <a:prstGeom prst="rect">
            <a:avLst/>
          </a:prstGeom>
          <a:solidFill>
            <a:srgbClr val="5E8BA8"/>
          </a:solidFill>
        </p:spPr>
        <p:txBody>
          <a:bodyPr/>
          <a:lstStyle/>
          <a:p>
            <a:endParaRPr lang="en-US"/>
          </a:p>
        </p:txBody>
      </p:sp>
      <p:sp>
        <p:nvSpPr>
          <p:cNvPr id="3" name="Freeform 3"/>
          <p:cNvSpPr/>
          <p:nvPr/>
        </p:nvSpPr>
        <p:spPr>
          <a:xfrm>
            <a:off x="13386849" y="559393"/>
            <a:ext cx="2275511" cy="2537825"/>
          </a:xfrm>
          <a:custGeom>
            <a:avLst/>
            <a:gdLst/>
            <a:ahLst/>
            <a:cxnLst/>
            <a:rect l="l" t="t" r="r" b="b"/>
            <a:pathLst>
              <a:path w="2275511" h="2537825">
                <a:moveTo>
                  <a:pt x="0" y="0"/>
                </a:moveTo>
                <a:lnTo>
                  <a:pt x="2275511" y="0"/>
                </a:lnTo>
                <a:lnTo>
                  <a:pt x="2275511" y="2537825"/>
                </a:lnTo>
                <a:lnTo>
                  <a:pt x="0" y="2537825"/>
                </a:lnTo>
                <a:lnTo>
                  <a:pt x="0" y="0"/>
                </a:lnTo>
                <a:close/>
              </a:path>
            </a:pathLst>
          </a:custGeom>
          <a:blipFill>
            <a:blip r:embed="rId2"/>
            <a:stretch>
              <a:fillRect r="-178819"/>
            </a:stretch>
          </a:blipFill>
        </p:spPr>
        <p:txBody>
          <a:bodyPr/>
          <a:lstStyle/>
          <a:p>
            <a:endParaRPr lang="en-US"/>
          </a:p>
        </p:txBody>
      </p:sp>
      <p:sp>
        <p:nvSpPr>
          <p:cNvPr id="4" name="TextBox 4"/>
          <p:cNvSpPr txBox="1"/>
          <p:nvPr/>
        </p:nvSpPr>
        <p:spPr>
          <a:xfrm>
            <a:off x="681603" y="3962079"/>
            <a:ext cx="5560866" cy="1059223"/>
          </a:xfrm>
          <a:prstGeom prst="rect">
            <a:avLst/>
          </a:prstGeom>
        </p:spPr>
        <p:txBody>
          <a:bodyPr lIns="0" tIns="0" rIns="0" bIns="0" rtlCol="0" anchor="t">
            <a:spAutoFit/>
          </a:bodyPr>
          <a:lstStyle/>
          <a:p>
            <a:pPr>
              <a:lnSpc>
                <a:spcPts val="8360"/>
              </a:lnSpc>
            </a:pPr>
            <a:r>
              <a:rPr lang="en-US" sz="7207" spc="-72">
                <a:solidFill>
                  <a:srgbClr val="3C89C8"/>
                </a:solidFill>
                <a:latin typeface="Lora Bold Italics"/>
              </a:rPr>
              <a:t>An overview</a:t>
            </a:r>
          </a:p>
        </p:txBody>
      </p:sp>
      <p:sp>
        <p:nvSpPr>
          <p:cNvPr id="5" name="TextBox 5"/>
          <p:cNvSpPr txBox="1"/>
          <p:nvPr/>
        </p:nvSpPr>
        <p:spPr>
          <a:xfrm>
            <a:off x="681603" y="8530338"/>
            <a:ext cx="12103440" cy="1430457"/>
          </a:xfrm>
          <a:prstGeom prst="rect">
            <a:avLst/>
          </a:prstGeom>
        </p:spPr>
        <p:txBody>
          <a:bodyPr lIns="0" tIns="0" rIns="0" bIns="0" rtlCol="0" anchor="t">
            <a:spAutoFit/>
          </a:bodyPr>
          <a:lstStyle/>
          <a:p>
            <a:pPr marL="0" lvl="0" indent="0" algn="l">
              <a:lnSpc>
                <a:spcPts val="5699"/>
              </a:lnSpc>
            </a:pPr>
            <a:r>
              <a:rPr lang="en-US" sz="4285" u="none" strike="noStrike" spc="291">
                <a:solidFill>
                  <a:srgbClr val="FFFFFF"/>
                </a:solidFill>
                <a:latin typeface="Roboto Condensed Bold"/>
              </a:rPr>
              <a:t>KRYSTAL SPEIER, LCPC</a:t>
            </a:r>
          </a:p>
          <a:p>
            <a:pPr marL="0" lvl="0" indent="0" algn="l">
              <a:lnSpc>
                <a:spcPts val="5699"/>
              </a:lnSpc>
            </a:pPr>
            <a:r>
              <a:rPr lang="en-US" sz="4285" u="none" strike="noStrike" spc="291">
                <a:solidFill>
                  <a:srgbClr val="FFFFFF"/>
                </a:solidFill>
                <a:latin typeface="Roboto Condensed Bold"/>
              </a:rPr>
              <a:t>CLINICAL DIRECTOR AT RESPONSIVE CENTERS</a:t>
            </a:r>
          </a:p>
        </p:txBody>
      </p:sp>
      <p:sp>
        <p:nvSpPr>
          <p:cNvPr id="6" name="TextBox 6"/>
          <p:cNvSpPr txBox="1"/>
          <p:nvPr/>
        </p:nvSpPr>
        <p:spPr>
          <a:xfrm>
            <a:off x="681603" y="5166172"/>
            <a:ext cx="15237185" cy="2242476"/>
          </a:xfrm>
          <a:prstGeom prst="rect">
            <a:avLst/>
          </a:prstGeom>
        </p:spPr>
        <p:txBody>
          <a:bodyPr lIns="0" tIns="0" rIns="0" bIns="0" rtlCol="0" anchor="t">
            <a:spAutoFit/>
          </a:bodyPr>
          <a:lstStyle/>
          <a:p>
            <a:pPr>
              <a:lnSpc>
                <a:spcPts val="10334"/>
              </a:lnSpc>
            </a:pPr>
            <a:r>
              <a:rPr lang="en-US" sz="7488" spc="157">
                <a:solidFill>
                  <a:srgbClr val="000000"/>
                </a:solidFill>
                <a:latin typeface="Roboto Condensed Bold"/>
              </a:rPr>
              <a:t>RESPONSIVE CENTERS +</a:t>
            </a:r>
          </a:p>
          <a:p>
            <a:pPr>
              <a:lnSpc>
                <a:spcPts val="7570"/>
              </a:lnSpc>
            </a:pPr>
            <a:r>
              <a:rPr lang="en-US" sz="5486" spc="115">
                <a:solidFill>
                  <a:srgbClr val="000000"/>
                </a:solidFill>
                <a:latin typeface="Roboto Condensed Bold"/>
              </a:rPr>
              <a:t>INTEGRATED PSYCHIATRIC CONSULTANTS (IPC)</a:t>
            </a:r>
          </a:p>
        </p:txBody>
      </p:sp>
      <p:sp>
        <p:nvSpPr>
          <p:cNvPr id="7" name="Freeform 7"/>
          <p:cNvSpPr/>
          <p:nvPr/>
        </p:nvSpPr>
        <p:spPr>
          <a:xfrm>
            <a:off x="15662360" y="744674"/>
            <a:ext cx="2030386" cy="2167262"/>
          </a:xfrm>
          <a:custGeom>
            <a:avLst/>
            <a:gdLst/>
            <a:ahLst/>
            <a:cxnLst/>
            <a:rect l="l" t="t" r="r" b="b"/>
            <a:pathLst>
              <a:path w="2030386" h="2167262">
                <a:moveTo>
                  <a:pt x="0" y="0"/>
                </a:moveTo>
                <a:lnTo>
                  <a:pt x="2030385" y="0"/>
                </a:lnTo>
                <a:lnTo>
                  <a:pt x="2030385" y="2167262"/>
                </a:lnTo>
                <a:lnTo>
                  <a:pt x="0" y="2167262"/>
                </a:lnTo>
                <a:lnTo>
                  <a:pt x="0" y="0"/>
                </a:lnTo>
                <a:close/>
              </a:path>
            </a:pathLst>
          </a:custGeom>
          <a:blipFill>
            <a:blip r:embed="rId3"/>
            <a:stretch>
              <a:fillRect l="-109826" t="-49674" r="-111445" b="-91111"/>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sp>
        <p:nvSpPr>
          <p:cNvPr id="2" name="TextBox 2"/>
          <p:cNvSpPr txBox="1"/>
          <p:nvPr/>
        </p:nvSpPr>
        <p:spPr>
          <a:xfrm>
            <a:off x="795345" y="3247224"/>
            <a:ext cx="11760330" cy="6849276"/>
          </a:xfrm>
          <a:prstGeom prst="rect">
            <a:avLst/>
          </a:prstGeom>
        </p:spPr>
        <p:txBody>
          <a:bodyPr lIns="0" tIns="0" rIns="0" bIns="0" rtlCol="0" anchor="t">
            <a:spAutoFit/>
          </a:bodyPr>
          <a:lstStyle/>
          <a:p>
            <a:pPr algn="just">
              <a:lnSpc>
                <a:spcPts val="3630"/>
              </a:lnSpc>
            </a:pPr>
            <a:r>
              <a:rPr lang="en-US" sz="2593" spc="-62">
                <a:solidFill>
                  <a:srgbClr val="000000"/>
                </a:solidFill>
                <a:latin typeface="Lato"/>
              </a:rPr>
              <a:t>With a highly diverse background of 20+ years in behavioral health operations, leadership, and management of physician services, Ryan delivers advanced, top-tier care in the day-to-day operations and multidisciplinary teams he leads at IPC. </a:t>
            </a:r>
          </a:p>
          <a:p>
            <a:pPr algn="just">
              <a:lnSpc>
                <a:spcPts val="3630"/>
              </a:lnSpc>
            </a:pPr>
            <a:endParaRPr lang="en-US" sz="2593" spc="-62">
              <a:solidFill>
                <a:srgbClr val="000000"/>
              </a:solidFill>
              <a:latin typeface="Lato"/>
            </a:endParaRPr>
          </a:p>
          <a:p>
            <a:pPr algn="just">
              <a:lnSpc>
                <a:spcPts val="3630"/>
              </a:lnSpc>
            </a:pPr>
            <a:r>
              <a:rPr lang="en-US" sz="2593" spc="-62">
                <a:solidFill>
                  <a:srgbClr val="000000"/>
                </a:solidFill>
                <a:latin typeface="Lato"/>
              </a:rPr>
              <a:t>Ryan oversees IPC’s operations, financial outcomes, and multi-state expansion strategy. Before joining IPC, he led a healthcare company with an operating budget of $45 million and more than 500 employees, increasing profitability and expanding services during his tenure. </a:t>
            </a:r>
          </a:p>
          <a:p>
            <a:pPr algn="just">
              <a:lnSpc>
                <a:spcPts val="3630"/>
              </a:lnSpc>
            </a:pPr>
            <a:endParaRPr lang="en-US" sz="2593" spc="-62">
              <a:solidFill>
                <a:srgbClr val="000000"/>
              </a:solidFill>
              <a:latin typeface="Lato"/>
            </a:endParaRPr>
          </a:p>
          <a:p>
            <a:pPr marL="0" lvl="0" indent="0" algn="just">
              <a:lnSpc>
                <a:spcPts val="3630"/>
              </a:lnSpc>
              <a:spcBef>
                <a:spcPct val="0"/>
              </a:spcBef>
            </a:pPr>
            <a:r>
              <a:rPr lang="en-US" sz="2593" spc="-62">
                <a:solidFill>
                  <a:srgbClr val="000000"/>
                </a:solidFill>
                <a:latin typeface="Lato"/>
              </a:rPr>
              <a:t>In 2021, he was named one of Kansas City’s 40 Under 40 Executives by Ingram’s Magazine. Ryan also was nominated by the Kansas Legislature to the Kansas Mental Health Task Force and served as chair of the Kansas Hospital Association’s Behavioral Health Committee. Ryan’s passion is creating avenues that will open new opportunities to invest in comprehensive behavioral health, transforming communities nationwide. </a:t>
            </a:r>
          </a:p>
        </p:txBody>
      </p:sp>
      <p:sp>
        <p:nvSpPr>
          <p:cNvPr id="3" name="TextBox 3"/>
          <p:cNvSpPr txBox="1"/>
          <p:nvPr/>
        </p:nvSpPr>
        <p:spPr>
          <a:xfrm>
            <a:off x="795345" y="2506049"/>
            <a:ext cx="5966563" cy="596525"/>
          </a:xfrm>
          <a:prstGeom prst="rect">
            <a:avLst/>
          </a:prstGeom>
        </p:spPr>
        <p:txBody>
          <a:bodyPr lIns="0" tIns="0" rIns="0" bIns="0" rtlCol="0" anchor="t">
            <a:spAutoFit/>
          </a:bodyPr>
          <a:lstStyle/>
          <a:p>
            <a:pPr marL="0" lvl="0" indent="0" algn="l">
              <a:lnSpc>
                <a:spcPts val="4728"/>
              </a:lnSpc>
              <a:spcBef>
                <a:spcPct val="0"/>
              </a:spcBef>
            </a:pPr>
            <a:r>
              <a:rPr lang="en-US" sz="3609" spc="28">
                <a:solidFill>
                  <a:srgbClr val="457B9D"/>
                </a:solidFill>
                <a:latin typeface="Lato Bold"/>
              </a:rPr>
              <a:t>Chief Operating Officer</a:t>
            </a:r>
          </a:p>
        </p:txBody>
      </p:sp>
      <p:sp>
        <p:nvSpPr>
          <p:cNvPr id="4" name="Freeform 4"/>
          <p:cNvSpPr/>
          <p:nvPr/>
        </p:nvSpPr>
        <p:spPr>
          <a:xfrm rot="-1162482">
            <a:off x="13615480" y="-820200"/>
            <a:ext cx="14105105" cy="14105105"/>
          </a:xfrm>
          <a:custGeom>
            <a:avLst/>
            <a:gdLst/>
            <a:ahLst/>
            <a:cxnLst/>
            <a:rect l="l" t="t" r="r" b="b"/>
            <a:pathLst>
              <a:path w="14105105" h="14105105">
                <a:moveTo>
                  <a:pt x="0" y="0"/>
                </a:moveTo>
                <a:lnTo>
                  <a:pt x="14105105" y="0"/>
                </a:lnTo>
                <a:lnTo>
                  <a:pt x="14105105" y="14105106"/>
                </a:lnTo>
                <a:lnTo>
                  <a:pt x="0" y="141051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a:off x="12714418" y="1581508"/>
            <a:ext cx="4892963" cy="5442571"/>
            <a:chOff x="687070" y="247650"/>
            <a:chExt cx="11148060" cy="12400280"/>
          </a:xfrm>
        </p:grpSpPr>
        <p:sp>
          <p:nvSpPr>
            <p:cNvPr id="6" name="Freeform 6"/>
            <p:cNvSpPr/>
            <p:nvPr/>
          </p:nvSpPr>
          <p:spPr>
            <a:xfrm>
              <a:off x="0" y="0"/>
              <a:ext cx="11148060" cy="12400280"/>
            </a:xfrm>
            <a:custGeom>
              <a:avLst/>
              <a:gdLst/>
              <a:ahLst/>
              <a:cxnLst/>
              <a:rect l="l" t="t" r="r" b="b"/>
              <a:pathLst>
                <a:path w="11148060" h="12400280">
                  <a:moveTo>
                    <a:pt x="9215120" y="1497330"/>
                  </a:moveTo>
                  <a:cubicBezTo>
                    <a:pt x="8773160" y="972820"/>
                    <a:pt x="8234680" y="508000"/>
                    <a:pt x="7590790" y="252730"/>
                  </a:cubicBezTo>
                  <a:cubicBezTo>
                    <a:pt x="7132320" y="71120"/>
                    <a:pt x="6633210" y="0"/>
                    <a:pt x="6139180" y="6350"/>
                  </a:cubicBezTo>
                  <a:cubicBezTo>
                    <a:pt x="4053840" y="36830"/>
                    <a:pt x="2157730" y="1490980"/>
                    <a:pt x="1289050" y="3346450"/>
                  </a:cubicBezTo>
                  <a:cubicBezTo>
                    <a:pt x="527050" y="4977130"/>
                    <a:pt x="0" y="7792720"/>
                    <a:pt x="680720" y="9457690"/>
                  </a:cubicBezTo>
                  <a:cubicBezTo>
                    <a:pt x="1360170" y="11122660"/>
                    <a:pt x="2499360" y="12005310"/>
                    <a:pt x="4248150" y="12081510"/>
                  </a:cubicBezTo>
                  <a:cubicBezTo>
                    <a:pt x="7001510" y="12400280"/>
                    <a:pt x="9088120" y="10502900"/>
                    <a:pt x="10118090" y="8309610"/>
                  </a:cubicBezTo>
                  <a:cubicBezTo>
                    <a:pt x="11148061" y="6116320"/>
                    <a:pt x="10782300" y="3361690"/>
                    <a:pt x="9215120" y="1497330"/>
                  </a:cubicBezTo>
                  <a:close/>
                </a:path>
              </a:pathLst>
            </a:custGeom>
            <a:blipFill>
              <a:blip r:embed="rId4"/>
              <a:stretch>
                <a:fillRect l="-3125" r="-14089"/>
              </a:stretch>
            </a:blipFill>
          </p:spPr>
          <p:txBody>
            <a:bodyPr/>
            <a:lstStyle/>
            <a:p>
              <a:endParaRPr lang="en-US"/>
            </a:p>
          </p:txBody>
        </p:sp>
      </p:grpSp>
      <p:sp>
        <p:nvSpPr>
          <p:cNvPr id="7" name="TextBox 7"/>
          <p:cNvSpPr txBox="1"/>
          <p:nvPr/>
        </p:nvSpPr>
        <p:spPr>
          <a:xfrm>
            <a:off x="795345" y="1243305"/>
            <a:ext cx="9415435" cy="1155739"/>
          </a:xfrm>
          <a:prstGeom prst="rect">
            <a:avLst/>
          </a:prstGeom>
        </p:spPr>
        <p:txBody>
          <a:bodyPr lIns="0" tIns="0" rIns="0" bIns="0" rtlCol="0" anchor="t">
            <a:spAutoFit/>
          </a:bodyPr>
          <a:lstStyle/>
          <a:p>
            <a:pPr marL="0" lvl="0" indent="0" algn="l">
              <a:lnSpc>
                <a:spcPts val="9588"/>
              </a:lnSpc>
              <a:spcBef>
                <a:spcPct val="0"/>
              </a:spcBef>
            </a:pPr>
            <a:r>
              <a:rPr lang="en-US" sz="6848">
                <a:solidFill>
                  <a:srgbClr val="203047"/>
                </a:solidFill>
                <a:latin typeface="Oswald Bold"/>
              </a:rPr>
              <a:t>Ryan Speier, LMSW</a:t>
            </a:r>
          </a:p>
        </p:txBody>
      </p:sp>
      <p:sp>
        <p:nvSpPr>
          <p:cNvPr id="8" name="Freeform 8"/>
          <p:cNvSpPr/>
          <p:nvPr/>
        </p:nvSpPr>
        <p:spPr>
          <a:xfrm>
            <a:off x="16699549" y="8654909"/>
            <a:ext cx="1356207" cy="1462810"/>
          </a:xfrm>
          <a:custGeom>
            <a:avLst/>
            <a:gdLst/>
            <a:ahLst/>
            <a:cxnLst/>
            <a:rect l="l" t="t" r="r" b="b"/>
            <a:pathLst>
              <a:path w="1356207" h="1462810">
                <a:moveTo>
                  <a:pt x="0" y="0"/>
                </a:moveTo>
                <a:lnTo>
                  <a:pt x="1356207" y="0"/>
                </a:lnTo>
                <a:lnTo>
                  <a:pt x="1356207" y="1462810"/>
                </a:lnTo>
                <a:lnTo>
                  <a:pt x="0" y="1462810"/>
                </a:lnTo>
                <a:lnTo>
                  <a:pt x="0" y="0"/>
                </a:lnTo>
                <a:close/>
              </a:path>
            </a:pathLst>
          </a:custGeom>
          <a:blipFill>
            <a:blip r:embed="rId5"/>
            <a:stretch>
              <a:fillRect r="-169637"/>
            </a:stretch>
          </a:blipFill>
        </p:spPr>
        <p:txBody>
          <a:bodyPr/>
          <a:lstStyle/>
          <a:p>
            <a:endParaRPr lang="en-US"/>
          </a:p>
        </p:txBody>
      </p:sp>
      <p:sp>
        <p:nvSpPr>
          <p:cNvPr id="9" name="TextBox 9"/>
          <p:cNvSpPr txBox="1"/>
          <p:nvPr/>
        </p:nvSpPr>
        <p:spPr>
          <a:xfrm>
            <a:off x="795345" y="516178"/>
            <a:ext cx="10879879" cy="622913"/>
          </a:xfrm>
          <a:prstGeom prst="rect">
            <a:avLst/>
          </a:prstGeom>
        </p:spPr>
        <p:txBody>
          <a:bodyPr lIns="0" tIns="0" rIns="0" bIns="0" rtlCol="0" anchor="t">
            <a:spAutoFit/>
          </a:bodyPr>
          <a:lstStyle/>
          <a:p>
            <a:pPr marL="0" lvl="0" indent="0" algn="l">
              <a:lnSpc>
                <a:spcPts val="5041"/>
              </a:lnSpc>
              <a:spcBef>
                <a:spcPct val="0"/>
              </a:spcBef>
            </a:pPr>
            <a:r>
              <a:rPr lang="en-US" sz="3600" spc="212">
                <a:solidFill>
                  <a:srgbClr val="598B74"/>
                </a:solidFill>
                <a:latin typeface="Oswald Medium"/>
              </a:rPr>
              <a:t>Social workers can make an impact in a variety of roles.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sp>
        <p:nvSpPr>
          <p:cNvPr id="2" name="AutoShape 2"/>
          <p:cNvSpPr/>
          <p:nvPr/>
        </p:nvSpPr>
        <p:spPr>
          <a:xfrm rot="-5400000">
            <a:off x="8684663" y="683663"/>
            <a:ext cx="918674" cy="18288000"/>
          </a:xfrm>
          <a:prstGeom prst="rect">
            <a:avLst/>
          </a:prstGeom>
          <a:solidFill>
            <a:srgbClr val="598B74"/>
          </a:solidFill>
        </p:spPr>
        <p:txBody>
          <a:bodyPr/>
          <a:lstStyle/>
          <a:p>
            <a:endParaRPr lang="en-US"/>
          </a:p>
        </p:txBody>
      </p:sp>
      <p:sp>
        <p:nvSpPr>
          <p:cNvPr id="3" name="TextBox 3"/>
          <p:cNvSpPr txBox="1"/>
          <p:nvPr/>
        </p:nvSpPr>
        <p:spPr>
          <a:xfrm>
            <a:off x="677796" y="2497831"/>
            <a:ext cx="16932408" cy="5664440"/>
          </a:xfrm>
          <a:prstGeom prst="rect">
            <a:avLst/>
          </a:prstGeom>
        </p:spPr>
        <p:txBody>
          <a:bodyPr lIns="0" tIns="0" rIns="0" bIns="0" rtlCol="0" anchor="t">
            <a:spAutoFit/>
          </a:bodyPr>
          <a:lstStyle/>
          <a:p>
            <a:pPr marL="727846" lvl="1" indent="-363923" algn="just">
              <a:lnSpc>
                <a:spcPts val="6843"/>
              </a:lnSpc>
              <a:buFont typeface="Arial"/>
              <a:buChar char="•"/>
            </a:pPr>
            <a:r>
              <a:rPr lang="en-US" sz="3371" spc="-84">
                <a:solidFill>
                  <a:srgbClr val="203047"/>
                </a:solidFill>
                <a:latin typeface="Lato"/>
              </a:rPr>
              <a:t>20+ years of experience</a:t>
            </a:r>
          </a:p>
          <a:p>
            <a:pPr marL="727846" lvl="1" indent="-363923" algn="just">
              <a:lnSpc>
                <a:spcPts val="6843"/>
              </a:lnSpc>
              <a:buFont typeface="Arial"/>
              <a:buChar char="•"/>
            </a:pPr>
            <a:r>
              <a:rPr lang="en-US" sz="3371" spc="-84">
                <a:solidFill>
                  <a:srgbClr val="203047"/>
                </a:solidFill>
                <a:latin typeface="Lato"/>
              </a:rPr>
              <a:t>Headquartered in Kansas City, Kansas</a:t>
            </a:r>
          </a:p>
          <a:p>
            <a:pPr marL="727846" lvl="1" indent="-363923" algn="just">
              <a:lnSpc>
                <a:spcPts val="6843"/>
              </a:lnSpc>
              <a:buFont typeface="Arial"/>
              <a:buChar char="•"/>
            </a:pPr>
            <a:r>
              <a:rPr lang="en-US" sz="3371" spc="-84">
                <a:solidFill>
                  <a:srgbClr val="203047"/>
                </a:solidFill>
                <a:latin typeface="Lato"/>
              </a:rPr>
              <a:t>Founded and led by psychiatrist Vishal Adma, M.D.</a:t>
            </a:r>
          </a:p>
          <a:p>
            <a:pPr algn="just">
              <a:lnSpc>
                <a:spcPts val="4407"/>
              </a:lnSpc>
            </a:pPr>
            <a:endParaRPr lang="en-US" sz="3371" spc="-84">
              <a:solidFill>
                <a:srgbClr val="203047"/>
              </a:solidFill>
              <a:latin typeface="Lato"/>
            </a:endParaRPr>
          </a:p>
          <a:p>
            <a:pPr algn="just">
              <a:lnSpc>
                <a:spcPts val="6843"/>
              </a:lnSpc>
            </a:pPr>
            <a:r>
              <a:rPr lang="en-US" sz="3371" spc="-84">
                <a:solidFill>
                  <a:srgbClr val="457B9D"/>
                </a:solidFill>
                <a:latin typeface="Lato Bold"/>
              </a:rPr>
              <a:t>Over 70 psychiatrists, NPs, social workers, and other providers with diverse backgrounds</a:t>
            </a:r>
          </a:p>
          <a:p>
            <a:pPr marL="727846" lvl="1" indent="-363923" algn="just">
              <a:lnSpc>
                <a:spcPts val="6843"/>
              </a:lnSpc>
              <a:buFont typeface="Arial"/>
              <a:buChar char="•"/>
            </a:pPr>
            <a:r>
              <a:rPr lang="en-US" sz="3371" spc="-84">
                <a:solidFill>
                  <a:srgbClr val="203047"/>
                </a:solidFill>
                <a:latin typeface="Lato"/>
              </a:rPr>
              <a:t>95%+ retention rate for care providers</a:t>
            </a:r>
          </a:p>
          <a:p>
            <a:pPr marL="727846" lvl="1" indent="-363923" algn="just">
              <a:lnSpc>
                <a:spcPts val="6843"/>
              </a:lnSpc>
              <a:buFont typeface="Arial"/>
              <a:buChar char="•"/>
            </a:pPr>
            <a:r>
              <a:rPr lang="en-US" sz="3371" spc="-84">
                <a:solidFill>
                  <a:srgbClr val="203047"/>
                </a:solidFill>
                <a:latin typeface="Lato"/>
              </a:rPr>
              <a:t>Near 100% provider and staff satisfaction rate</a:t>
            </a:r>
          </a:p>
        </p:txBody>
      </p:sp>
      <p:sp>
        <p:nvSpPr>
          <p:cNvPr id="5" name="Freeform 5"/>
          <p:cNvSpPr/>
          <p:nvPr/>
        </p:nvSpPr>
        <p:spPr>
          <a:xfrm>
            <a:off x="11353353" y="833477"/>
            <a:ext cx="5101537" cy="3886444"/>
          </a:xfrm>
          <a:custGeom>
            <a:avLst/>
            <a:gdLst/>
            <a:ahLst/>
            <a:cxnLst/>
            <a:rect l="l" t="t" r="r" b="b"/>
            <a:pathLst>
              <a:path w="5101537" h="3886444">
                <a:moveTo>
                  <a:pt x="0" y="0"/>
                </a:moveTo>
                <a:lnTo>
                  <a:pt x="5101537" y="0"/>
                </a:lnTo>
                <a:lnTo>
                  <a:pt x="5101537" y="3886443"/>
                </a:lnTo>
                <a:lnTo>
                  <a:pt x="0" y="38864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1028700" y="885825"/>
            <a:ext cx="9871692" cy="1352679"/>
          </a:xfrm>
          <a:prstGeom prst="rect">
            <a:avLst/>
          </a:prstGeom>
        </p:spPr>
        <p:txBody>
          <a:bodyPr lIns="0" tIns="0" rIns="0" bIns="0" rtlCol="0" anchor="t">
            <a:spAutoFit/>
          </a:bodyPr>
          <a:lstStyle/>
          <a:p>
            <a:pPr>
              <a:lnSpc>
                <a:spcPts val="11171"/>
              </a:lnSpc>
            </a:pPr>
            <a:r>
              <a:rPr lang="en-US" sz="7979">
                <a:solidFill>
                  <a:srgbClr val="203047"/>
                </a:solidFill>
                <a:latin typeface="Oswald Bold"/>
              </a:rPr>
              <a:t>About Our Group </a:t>
            </a:r>
          </a:p>
        </p:txBody>
      </p:sp>
      <p:sp>
        <p:nvSpPr>
          <p:cNvPr id="7" name="Freeform 7"/>
          <p:cNvSpPr/>
          <p:nvPr/>
        </p:nvSpPr>
        <p:spPr>
          <a:xfrm>
            <a:off x="16699549" y="8654909"/>
            <a:ext cx="1356207" cy="1462810"/>
          </a:xfrm>
          <a:custGeom>
            <a:avLst/>
            <a:gdLst/>
            <a:ahLst/>
            <a:cxnLst/>
            <a:rect l="l" t="t" r="r" b="b"/>
            <a:pathLst>
              <a:path w="1356207" h="1462810">
                <a:moveTo>
                  <a:pt x="0" y="0"/>
                </a:moveTo>
                <a:lnTo>
                  <a:pt x="1356207" y="0"/>
                </a:lnTo>
                <a:lnTo>
                  <a:pt x="1356207" y="1462810"/>
                </a:lnTo>
                <a:lnTo>
                  <a:pt x="0" y="1462810"/>
                </a:lnTo>
                <a:lnTo>
                  <a:pt x="0" y="0"/>
                </a:lnTo>
                <a:close/>
              </a:path>
            </a:pathLst>
          </a:custGeom>
          <a:blipFill>
            <a:blip r:embed="rId4"/>
            <a:stretch>
              <a:fillRect r="-169637"/>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sp>
        <p:nvSpPr>
          <p:cNvPr id="2" name="AutoShape 2"/>
          <p:cNvSpPr/>
          <p:nvPr/>
        </p:nvSpPr>
        <p:spPr>
          <a:xfrm rot="-5400000">
            <a:off x="8684663" y="683663"/>
            <a:ext cx="918674" cy="18288000"/>
          </a:xfrm>
          <a:prstGeom prst="rect">
            <a:avLst/>
          </a:prstGeom>
          <a:solidFill>
            <a:srgbClr val="598B74"/>
          </a:solidFill>
        </p:spPr>
        <p:txBody>
          <a:bodyPr/>
          <a:lstStyle/>
          <a:p>
            <a:endParaRPr lang="en-US"/>
          </a:p>
        </p:txBody>
      </p:sp>
      <p:sp>
        <p:nvSpPr>
          <p:cNvPr id="3" name="TextBox 3"/>
          <p:cNvSpPr txBox="1"/>
          <p:nvPr/>
        </p:nvSpPr>
        <p:spPr>
          <a:xfrm>
            <a:off x="677796" y="2612738"/>
            <a:ext cx="7771850" cy="5591992"/>
          </a:xfrm>
          <a:prstGeom prst="rect">
            <a:avLst/>
          </a:prstGeom>
        </p:spPr>
        <p:txBody>
          <a:bodyPr lIns="0" tIns="0" rIns="0" bIns="0" rtlCol="0" anchor="t">
            <a:spAutoFit/>
          </a:bodyPr>
          <a:lstStyle/>
          <a:p>
            <a:pPr marL="727846" lvl="1" indent="-363923" algn="just">
              <a:lnSpc>
                <a:spcPts val="6439"/>
              </a:lnSpc>
              <a:buFont typeface="Arial"/>
              <a:buChar char="•"/>
            </a:pPr>
            <a:r>
              <a:rPr lang="en-US" sz="3371" spc="-84">
                <a:solidFill>
                  <a:srgbClr val="203047"/>
                </a:solidFill>
                <a:latin typeface="Lato"/>
              </a:rPr>
              <a:t>Residential Programs</a:t>
            </a:r>
          </a:p>
          <a:p>
            <a:pPr marL="727846" lvl="1" indent="-363923" algn="just">
              <a:lnSpc>
                <a:spcPts val="6439"/>
              </a:lnSpc>
              <a:buFont typeface="Arial"/>
              <a:buChar char="•"/>
            </a:pPr>
            <a:r>
              <a:rPr lang="en-US" sz="3371" spc="-84">
                <a:solidFill>
                  <a:srgbClr val="203047"/>
                </a:solidFill>
                <a:latin typeface="Lato"/>
              </a:rPr>
              <a:t>Hospitals &amp; Health Systems</a:t>
            </a:r>
          </a:p>
          <a:p>
            <a:pPr marL="727846" lvl="1" indent="-363923" algn="just">
              <a:lnSpc>
                <a:spcPts val="6439"/>
              </a:lnSpc>
              <a:buFont typeface="Arial"/>
              <a:buChar char="•"/>
            </a:pPr>
            <a:r>
              <a:rPr lang="en-US" sz="3371" spc="-84">
                <a:solidFill>
                  <a:srgbClr val="203047"/>
                </a:solidFill>
                <a:latin typeface="Lato"/>
              </a:rPr>
              <a:t>Inpatient Psychiatric Programs</a:t>
            </a:r>
          </a:p>
          <a:p>
            <a:pPr marL="727846" lvl="1" indent="-363923" algn="just">
              <a:lnSpc>
                <a:spcPts val="6439"/>
              </a:lnSpc>
              <a:buFont typeface="Arial"/>
              <a:buChar char="•"/>
            </a:pPr>
            <a:r>
              <a:rPr lang="en-US" sz="3371" spc="-84">
                <a:solidFill>
                  <a:srgbClr val="203047"/>
                </a:solidFill>
                <a:latin typeface="Lato"/>
              </a:rPr>
              <a:t>Outpatient/PHP/IOP Programs</a:t>
            </a:r>
          </a:p>
          <a:p>
            <a:pPr marL="727846" lvl="1" indent="-363923" algn="just">
              <a:lnSpc>
                <a:spcPts val="6439"/>
              </a:lnSpc>
              <a:buFont typeface="Arial"/>
              <a:buChar char="•"/>
            </a:pPr>
            <a:r>
              <a:rPr lang="en-US" sz="3371" spc="-84">
                <a:solidFill>
                  <a:srgbClr val="203047"/>
                </a:solidFill>
                <a:latin typeface="Lato"/>
              </a:rPr>
              <a:t>Community Mental Health Centers</a:t>
            </a:r>
          </a:p>
          <a:p>
            <a:pPr marL="727846" lvl="1" indent="-363923" algn="just">
              <a:lnSpc>
                <a:spcPts val="6439"/>
              </a:lnSpc>
              <a:buFont typeface="Arial"/>
              <a:buChar char="•"/>
            </a:pPr>
            <a:r>
              <a:rPr lang="en-US" sz="3371" spc="-84">
                <a:solidFill>
                  <a:srgbClr val="203047"/>
                </a:solidFill>
                <a:latin typeface="Lato"/>
              </a:rPr>
              <a:t>Federally Qualified Health Centers</a:t>
            </a:r>
          </a:p>
          <a:p>
            <a:pPr marL="727846" lvl="1" indent="-363923" algn="just">
              <a:lnSpc>
                <a:spcPts val="6439"/>
              </a:lnSpc>
              <a:buFont typeface="Arial"/>
              <a:buChar char="•"/>
            </a:pPr>
            <a:r>
              <a:rPr lang="en-US" sz="3371" spc="-84">
                <a:solidFill>
                  <a:srgbClr val="203047"/>
                </a:solidFill>
                <a:latin typeface="Lato"/>
              </a:rPr>
              <a:t>Universities and School Systems</a:t>
            </a:r>
          </a:p>
        </p:txBody>
      </p:sp>
      <p:sp>
        <p:nvSpPr>
          <p:cNvPr id="4" name="TextBox 4"/>
          <p:cNvSpPr txBox="1"/>
          <p:nvPr/>
        </p:nvSpPr>
        <p:spPr>
          <a:xfrm>
            <a:off x="1028700" y="885825"/>
            <a:ext cx="9871692" cy="1352679"/>
          </a:xfrm>
          <a:prstGeom prst="rect">
            <a:avLst/>
          </a:prstGeom>
        </p:spPr>
        <p:txBody>
          <a:bodyPr lIns="0" tIns="0" rIns="0" bIns="0" rtlCol="0" anchor="t">
            <a:spAutoFit/>
          </a:bodyPr>
          <a:lstStyle/>
          <a:p>
            <a:pPr>
              <a:lnSpc>
                <a:spcPts val="11171"/>
              </a:lnSpc>
            </a:pPr>
            <a:r>
              <a:rPr lang="en-US" sz="7979">
                <a:solidFill>
                  <a:srgbClr val="203047"/>
                </a:solidFill>
                <a:latin typeface="Oswald Bold"/>
              </a:rPr>
              <a:t>Who We Serve</a:t>
            </a:r>
          </a:p>
        </p:txBody>
      </p:sp>
      <p:sp>
        <p:nvSpPr>
          <p:cNvPr id="5" name="Freeform 5"/>
          <p:cNvSpPr/>
          <p:nvPr/>
        </p:nvSpPr>
        <p:spPr>
          <a:xfrm>
            <a:off x="12106422" y="1633602"/>
            <a:ext cx="3178281" cy="3016478"/>
          </a:xfrm>
          <a:custGeom>
            <a:avLst/>
            <a:gdLst/>
            <a:ahLst/>
            <a:cxnLst/>
            <a:rect l="l" t="t" r="r" b="b"/>
            <a:pathLst>
              <a:path w="3178281" h="3016478">
                <a:moveTo>
                  <a:pt x="0" y="0"/>
                </a:moveTo>
                <a:lnTo>
                  <a:pt x="3178281" y="0"/>
                </a:lnTo>
                <a:lnTo>
                  <a:pt x="3178281" y="3016478"/>
                </a:lnTo>
                <a:lnTo>
                  <a:pt x="0" y="30164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10131825" y="5162550"/>
            <a:ext cx="7127475" cy="2435514"/>
          </a:xfrm>
          <a:prstGeom prst="rect">
            <a:avLst/>
          </a:prstGeom>
        </p:spPr>
        <p:txBody>
          <a:bodyPr lIns="0" tIns="0" rIns="0" bIns="0" rtlCol="0" anchor="t">
            <a:spAutoFit/>
          </a:bodyPr>
          <a:lstStyle/>
          <a:p>
            <a:pPr algn="ctr">
              <a:lnSpc>
                <a:spcPts val="3843"/>
              </a:lnSpc>
            </a:pPr>
            <a:r>
              <a:rPr lang="en-US" sz="3371" spc="-84">
                <a:solidFill>
                  <a:srgbClr val="457B9D"/>
                </a:solidFill>
                <a:latin typeface="Lato Bold"/>
              </a:rPr>
              <a:t>Serving 40+ inpatient, outpatient, residential, and acute care settings</a:t>
            </a:r>
          </a:p>
          <a:p>
            <a:pPr algn="ctr">
              <a:lnSpc>
                <a:spcPts val="3843"/>
              </a:lnSpc>
            </a:pPr>
            <a:endParaRPr lang="en-US" sz="3371" spc="-84">
              <a:solidFill>
                <a:srgbClr val="457B9D"/>
              </a:solidFill>
              <a:latin typeface="Lato Bold"/>
            </a:endParaRPr>
          </a:p>
          <a:p>
            <a:pPr algn="ctr">
              <a:lnSpc>
                <a:spcPts val="3843"/>
              </a:lnSpc>
            </a:pPr>
            <a:r>
              <a:rPr lang="en-US" sz="3371" spc="-84">
                <a:solidFill>
                  <a:srgbClr val="457B9D"/>
                </a:solidFill>
                <a:latin typeface="Lato Bold"/>
              </a:rPr>
              <a:t>Care providers licensed in 30+ states; 68,000 encounters over the past year</a:t>
            </a:r>
          </a:p>
        </p:txBody>
      </p:sp>
      <p:sp>
        <p:nvSpPr>
          <p:cNvPr id="7" name="Freeform 7"/>
          <p:cNvSpPr/>
          <p:nvPr/>
        </p:nvSpPr>
        <p:spPr>
          <a:xfrm>
            <a:off x="16699549" y="8654909"/>
            <a:ext cx="1356207" cy="1462810"/>
          </a:xfrm>
          <a:custGeom>
            <a:avLst/>
            <a:gdLst/>
            <a:ahLst/>
            <a:cxnLst/>
            <a:rect l="l" t="t" r="r" b="b"/>
            <a:pathLst>
              <a:path w="1356207" h="1462810">
                <a:moveTo>
                  <a:pt x="0" y="0"/>
                </a:moveTo>
                <a:lnTo>
                  <a:pt x="1356207" y="0"/>
                </a:lnTo>
                <a:lnTo>
                  <a:pt x="1356207" y="1462810"/>
                </a:lnTo>
                <a:lnTo>
                  <a:pt x="0" y="1462810"/>
                </a:lnTo>
                <a:lnTo>
                  <a:pt x="0" y="0"/>
                </a:lnTo>
                <a:close/>
              </a:path>
            </a:pathLst>
          </a:custGeom>
          <a:blipFill>
            <a:blip r:embed="rId4"/>
            <a:stretch>
              <a:fillRect r="-169637"/>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sp>
        <p:nvSpPr>
          <p:cNvPr id="2" name="Freeform 2"/>
          <p:cNvSpPr/>
          <p:nvPr/>
        </p:nvSpPr>
        <p:spPr>
          <a:xfrm>
            <a:off x="2342978" y="7018321"/>
            <a:ext cx="4372474" cy="2853454"/>
          </a:xfrm>
          <a:custGeom>
            <a:avLst/>
            <a:gdLst/>
            <a:ahLst/>
            <a:cxnLst/>
            <a:rect l="l" t="t" r="r" b="b"/>
            <a:pathLst>
              <a:path w="4372474" h="2853454">
                <a:moveTo>
                  <a:pt x="0" y="0"/>
                </a:moveTo>
                <a:lnTo>
                  <a:pt x="4372474" y="0"/>
                </a:lnTo>
                <a:lnTo>
                  <a:pt x="4372474" y="2853454"/>
                </a:lnTo>
                <a:lnTo>
                  <a:pt x="0" y="2853454"/>
                </a:lnTo>
                <a:lnTo>
                  <a:pt x="0" y="0"/>
                </a:lnTo>
                <a:close/>
              </a:path>
            </a:pathLst>
          </a:custGeom>
          <a:blipFill>
            <a:blip r:embed="rId2"/>
            <a:stretch>
              <a:fillRect l="-25253" t="-37802" r="-24223" b="-45437"/>
            </a:stretch>
          </a:blipFill>
        </p:spPr>
        <p:txBody>
          <a:bodyPr/>
          <a:lstStyle/>
          <a:p>
            <a:endParaRPr lang="en-US"/>
          </a:p>
        </p:txBody>
      </p:sp>
      <p:sp>
        <p:nvSpPr>
          <p:cNvPr id="3" name="AutoShape 3"/>
          <p:cNvSpPr/>
          <p:nvPr/>
        </p:nvSpPr>
        <p:spPr>
          <a:xfrm flipV="1">
            <a:off x="9144000" y="3379535"/>
            <a:ext cx="0" cy="6492240"/>
          </a:xfrm>
          <a:prstGeom prst="line">
            <a:avLst/>
          </a:prstGeom>
          <a:ln w="19050" cap="flat">
            <a:solidFill>
              <a:srgbClr val="203047"/>
            </a:solidFill>
            <a:prstDash val="solid"/>
            <a:headEnd type="none" w="sm" len="sm"/>
            <a:tailEnd type="none" w="sm" len="sm"/>
          </a:ln>
        </p:spPr>
        <p:txBody>
          <a:bodyPr/>
          <a:lstStyle/>
          <a:p>
            <a:endParaRPr lang="en-US"/>
          </a:p>
        </p:txBody>
      </p:sp>
      <p:sp>
        <p:nvSpPr>
          <p:cNvPr id="4" name="Freeform 4"/>
          <p:cNvSpPr/>
          <p:nvPr/>
        </p:nvSpPr>
        <p:spPr>
          <a:xfrm>
            <a:off x="11583237" y="7985154"/>
            <a:ext cx="4247638" cy="1699137"/>
          </a:xfrm>
          <a:custGeom>
            <a:avLst/>
            <a:gdLst/>
            <a:ahLst/>
            <a:cxnLst/>
            <a:rect l="l" t="t" r="r" b="b"/>
            <a:pathLst>
              <a:path w="4247638" h="1699137">
                <a:moveTo>
                  <a:pt x="0" y="0"/>
                </a:moveTo>
                <a:lnTo>
                  <a:pt x="4247637" y="0"/>
                </a:lnTo>
                <a:lnTo>
                  <a:pt x="4247637" y="1699137"/>
                </a:lnTo>
                <a:lnTo>
                  <a:pt x="0" y="1699137"/>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2287640" y="401253"/>
            <a:ext cx="13712721" cy="2450626"/>
          </a:xfrm>
          <a:prstGeom prst="rect">
            <a:avLst/>
          </a:prstGeom>
        </p:spPr>
        <p:txBody>
          <a:bodyPr lIns="0" tIns="0" rIns="0" bIns="0" rtlCol="0" anchor="t">
            <a:spAutoFit/>
          </a:bodyPr>
          <a:lstStyle/>
          <a:p>
            <a:pPr algn="ctr">
              <a:lnSpc>
                <a:spcPts val="9805"/>
              </a:lnSpc>
            </a:pPr>
            <a:r>
              <a:rPr lang="en-US" sz="6205" spc="-62">
                <a:solidFill>
                  <a:srgbClr val="203047"/>
                </a:solidFill>
                <a:latin typeface="Lora Bold Italics"/>
              </a:rPr>
              <a:t>Thank you!</a:t>
            </a:r>
          </a:p>
          <a:p>
            <a:pPr algn="ctr">
              <a:lnSpc>
                <a:spcPts val="167"/>
              </a:lnSpc>
            </a:pPr>
            <a:endParaRPr lang="en-US" sz="6205" spc="-62">
              <a:solidFill>
                <a:srgbClr val="203047"/>
              </a:solidFill>
              <a:latin typeface="Lora Bold Italics"/>
            </a:endParaRPr>
          </a:p>
          <a:p>
            <a:pPr algn="ctr">
              <a:lnSpc>
                <a:spcPts val="9805"/>
              </a:lnSpc>
            </a:pPr>
            <a:r>
              <a:rPr lang="en-US" sz="6205" spc="-62">
                <a:solidFill>
                  <a:srgbClr val="203047"/>
                </a:solidFill>
                <a:latin typeface="Lora Bold Italics"/>
              </a:rPr>
              <a:t>Apply to join our team or learn more:</a:t>
            </a:r>
          </a:p>
        </p:txBody>
      </p:sp>
      <p:sp>
        <p:nvSpPr>
          <p:cNvPr id="6" name="TextBox 6"/>
          <p:cNvSpPr txBox="1"/>
          <p:nvPr/>
        </p:nvSpPr>
        <p:spPr>
          <a:xfrm>
            <a:off x="393327" y="3880749"/>
            <a:ext cx="8271777" cy="2951880"/>
          </a:xfrm>
          <a:prstGeom prst="rect">
            <a:avLst/>
          </a:prstGeom>
        </p:spPr>
        <p:txBody>
          <a:bodyPr lIns="0" tIns="0" rIns="0" bIns="0" rtlCol="0" anchor="t">
            <a:spAutoFit/>
          </a:bodyPr>
          <a:lstStyle/>
          <a:p>
            <a:pPr marL="0" lvl="0" indent="0" algn="ctr">
              <a:lnSpc>
                <a:spcPts val="4673"/>
              </a:lnSpc>
            </a:pPr>
            <a:r>
              <a:rPr lang="en-US" sz="3514" u="none" strike="noStrike" spc="238">
                <a:solidFill>
                  <a:srgbClr val="000000"/>
                </a:solidFill>
                <a:latin typeface="Roboto Condensed Bold"/>
              </a:rPr>
              <a:t>KRYSTAL SPEIER, LCPC</a:t>
            </a:r>
          </a:p>
          <a:p>
            <a:pPr marL="0" lvl="0" indent="0" algn="ctr">
              <a:lnSpc>
                <a:spcPts val="4673"/>
              </a:lnSpc>
            </a:pPr>
            <a:r>
              <a:rPr lang="en-US" sz="3514" u="none" strike="noStrike" spc="238">
                <a:solidFill>
                  <a:srgbClr val="000000"/>
                </a:solidFill>
                <a:latin typeface="Roboto Condensed Bold"/>
              </a:rPr>
              <a:t>CLINICAL DIRECTOR</a:t>
            </a:r>
          </a:p>
          <a:p>
            <a:pPr marL="0" lvl="0" indent="0" algn="ctr">
              <a:lnSpc>
                <a:spcPts val="4673"/>
              </a:lnSpc>
            </a:pPr>
            <a:r>
              <a:rPr lang="en-US" sz="3514" u="none" strike="noStrike" spc="238">
                <a:solidFill>
                  <a:srgbClr val="3C89C8"/>
                </a:solidFill>
                <a:latin typeface="Roboto Condensed Bold"/>
              </a:rPr>
              <a:t>KSPEIER@RESPONSIVECENTERS.COM</a:t>
            </a:r>
          </a:p>
          <a:p>
            <a:pPr marL="0" lvl="0" indent="0" algn="ctr">
              <a:lnSpc>
                <a:spcPts val="4673"/>
              </a:lnSpc>
            </a:pPr>
            <a:endParaRPr lang="en-US" sz="3514" u="none" strike="noStrike" spc="238">
              <a:solidFill>
                <a:srgbClr val="3C89C8"/>
              </a:solidFill>
              <a:latin typeface="Roboto Condensed Bold"/>
            </a:endParaRPr>
          </a:p>
          <a:p>
            <a:pPr marL="0" lvl="0" indent="0" algn="ctr">
              <a:lnSpc>
                <a:spcPts val="4673"/>
              </a:lnSpc>
            </a:pPr>
            <a:r>
              <a:rPr lang="en-US" sz="3514" u="none" strike="noStrike" spc="238">
                <a:solidFill>
                  <a:srgbClr val="000000"/>
                </a:solidFill>
                <a:latin typeface="Roboto Condensed"/>
              </a:rPr>
              <a:t>SEEKING CLINICAL SOCIAL WORKERS</a:t>
            </a:r>
          </a:p>
        </p:txBody>
      </p:sp>
      <p:sp>
        <p:nvSpPr>
          <p:cNvPr id="7" name="TextBox 7"/>
          <p:cNvSpPr txBox="1"/>
          <p:nvPr/>
        </p:nvSpPr>
        <p:spPr>
          <a:xfrm>
            <a:off x="9823969" y="3880749"/>
            <a:ext cx="7766174" cy="3542430"/>
          </a:xfrm>
          <a:prstGeom prst="rect">
            <a:avLst/>
          </a:prstGeom>
        </p:spPr>
        <p:txBody>
          <a:bodyPr lIns="0" tIns="0" rIns="0" bIns="0" rtlCol="0" anchor="t">
            <a:spAutoFit/>
          </a:bodyPr>
          <a:lstStyle/>
          <a:p>
            <a:pPr marL="0" lvl="0" indent="0" algn="ctr">
              <a:lnSpc>
                <a:spcPts val="4673"/>
              </a:lnSpc>
            </a:pPr>
            <a:r>
              <a:rPr lang="en-US" sz="3514" spc="238">
                <a:solidFill>
                  <a:srgbClr val="000000"/>
                </a:solidFill>
                <a:latin typeface="Roboto Condensed"/>
              </a:rPr>
              <a:t>JACKIE DUFFY</a:t>
            </a:r>
          </a:p>
          <a:p>
            <a:pPr marL="0" lvl="0" indent="0" algn="ctr">
              <a:lnSpc>
                <a:spcPts val="4673"/>
              </a:lnSpc>
            </a:pPr>
            <a:r>
              <a:rPr lang="en-US" sz="3514" u="none" strike="noStrike" spc="238">
                <a:solidFill>
                  <a:srgbClr val="000000"/>
                </a:solidFill>
                <a:latin typeface="Roboto Condensed"/>
              </a:rPr>
              <a:t>VICE PRESIDENT, RECRUITMENT</a:t>
            </a:r>
          </a:p>
          <a:p>
            <a:pPr marL="0" lvl="0" indent="0" algn="ctr">
              <a:lnSpc>
                <a:spcPts val="4673"/>
              </a:lnSpc>
            </a:pPr>
            <a:r>
              <a:rPr lang="en-US" sz="3514" u="none" strike="noStrike" spc="238">
                <a:solidFill>
                  <a:srgbClr val="598B74"/>
                </a:solidFill>
                <a:latin typeface="Roboto Condensed Bold"/>
              </a:rPr>
              <a:t>JDUFFY@INTEGRATED-PC.COM</a:t>
            </a:r>
          </a:p>
          <a:p>
            <a:pPr marL="0" lvl="0" indent="0" algn="ctr">
              <a:lnSpc>
                <a:spcPts val="4673"/>
              </a:lnSpc>
            </a:pPr>
            <a:endParaRPr lang="en-US" sz="3514" u="none" strike="noStrike" spc="238">
              <a:solidFill>
                <a:srgbClr val="598B74"/>
              </a:solidFill>
              <a:latin typeface="Roboto Condensed Bold"/>
            </a:endParaRPr>
          </a:p>
          <a:p>
            <a:pPr marL="0" lvl="0" indent="0" algn="ctr">
              <a:lnSpc>
                <a:spcPts val="4673"/>
              </a:lnSpc>
            </a:pPr>
            <a:r>
              <a:rPr lang="en-US" sz="3514" u="none" strike="noStrike" spc="238">
                <a:solidFill>
                  <a:srgbClr val="000000"/>
                </a:solidFill>
                <a:latin typeface="Roboto Condensed"/>
              </a:rPr>
              <a:t>SEEKING CLINICAL SOCIAL WORKERS</a:t>
            </a:r>
          </a:p>
          <a:p>
            <a:pPr marL="0" lvl="0" indent="0" algn="ctr">
              <a:lnSpc>
                <a:spcPts val="4673"/>
              </a:lnSpc>
            </a:pPr>
            <a:r>
              <a:rPr lang="en-US" sz="3514" u="none" strike="noStrike" spc="238">
                <a:solidFill>
                  <a:srgbClr val="000000"/>
                </a:solidFill>
                <a:latin typeface="Roboto Condensed"/>
              </a:rPr>
              <a:t>AND MASTER SOCIAL WORKERS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sp>
        <p:nvSpPr>
          <p:cNvPr id="2" name="AutoShape 2"/>
          <p:cNvSpPr/>
          <p:nvPr/>
        </p:nvSpPr>
        <p:spPr>
          <a:xfrm rot="-5400000">
            <a:off x="8684663" y="683663"/>
            <a:ext cx="918674" cy="18288000"/>
          </a:xfrm>
          <a:prstGeom prst="rect">
            <a:avLst/>
          </a:prstGeom>
          <a:solidFill>
            <a:srgbClr val="5E8BA8"/>
          </a:solidFill>
        </p:spPr>
        <p:txBody>
          <a:bodyPr/>
          <a:lstStyle/>
          <a:p>
            <a:endParaRPr lang="en-US"/>
          </a:p>
        </p:txBody>
      </p:sp>
      <p:sp>
        <p:nvSpPr>
          <p:cNvPr id="3" name="Freeform 3"/>
          <p:cNvSpPr/>
          <p:nvPr/>
        </p:nvSpPr>
        <p:spPr>
          <a:xfrm>
            <a:off x="2814189" y="7065503"/>
            <a:ext cx="2465909" cy="3221497"/>
          </a:xfrm>
          <a:custGeom>
            <a:avLst/>
            <a:gdLst/>
            <a:ahLst/>
            <a:cxnLst/>
            <a:rect l="l" t="t" r="r" b="b"/>
            <a:pathLst>
              <a:path w="2465909" h="3221497">
                <a:moveTo>
                  <a:pt x="0" y="0"/>
                </a:moveTo>
                <a:lnTo>
                  <a:pt x="2465910" y="0"/>
                </a:lnTo>
                <a:lnTo>
                  <a:pt x="2465910" y="3221497"/>
                </a:lnTo>
                <a:lnTo>
                  <a:pt x="0" y="32214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4531359" y="7065503"/>
            <a:ext cx="2594769" cy="3221497"/>
          </a:xfrm>
          <a:custGeom>
            <a:avLst/>
            <a:gdLst/>
            <a:ahLst/>
            <a:cxnLst/>
            <a:rect l="l" t="t" r="r" b="b"/>
            <a:pathLst>
              <a:path w="2594769" h="3221497">
                <a:moveTo>
                  <a:pt x="0" y="0"/>
                </a:moveTo>
                <a:lnTo>
                  <a:pt x="2594769" y="0"/>
                </a:lnTo>
                <a:lnTo>
                  <a:pt x="2594769" y="3221497"/>
                </a:lnTo>
                <a:lnTo>
                  <a:pt x="0" y="32214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6648804" y="7065503"/>
            <a:ext cx="2495196" cy="3221497"/>
          </a:xfrm>
          <a:custGeom>
            <a:avLst/>
            <a:gdLst/>
            <a:ahLst/>
            <a:cxnLst/>
            <a:rect l="l" t="t" r="r" b="b"/>
            <a:pathLst>
              <a:path w="2495196" h="3221497">
                <a:moveTo>
                  <a:pt x="0" y="0"/>
                </a:moveTo>
                <a:lnTo>
                  <a:pt x="2495196" y="0"/>
                </a:lnTo>
                <a:lnTo>
                  <a:pt x="2495196" y="3221497"/>
                </a:lnTo>
                <a:lnTo>
                  <a:pt x="0" y="32214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901465" y="7065503"/>
            <a:ext cx="2348764" cy="3221497"/>
          </a:xfrm>
          <a:custGeom>
            <a:avLst/>
            <a:gdLst/>
            <a:ahLst/>
            <a:cxnLst/>
            <a:rect l="l" t="t" r="r" b="b"/>
            <a:pathLst>
              <a:path w="2348764" h="3221497">
                <a:moveTo>
                  <a:pt x="0" y="0"/>
                </a:moveTo>
                <a:lnTo>
                  <a:pt x="2348765" y="0"/>
                </a:lnTo>
                <a:lnTo>
                  <a:pt x="2348765" y="3221497"/>
                </a:lnTo>
                <a:lnTo>
                  <a:pt x="0" y="32214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TextBox 7"/>
          <p:cNvSpPr txBox="1"/>
          <p:nvPr/>
        </p:nvSpPr>
        <p:spPr>
          <a:xfrm>
            <a:off x="647161" y="847725"/>
            <a:ext cx="11727547" cy="1638930"/>
          </a:xfrm>
          <a:prstGeom prst="rect">
            <a:avLst/>
          </a:prstGeom>
        </p:spPr>
        <p:txBody>
          <a:bodyPr lIns="0" tIns="0" rIns="0" bIns="0" rtlCol="0" anchor="t">
            <a:spAutoFit/>
          </a:bodyPr>
          <a:lstStyle/>
          <a:p>
            <a:pPr>
              <a:lnSpc>
                <a:spcPts val="13284"/>
              </a:lnSpc>
            </a:pPr>
            <a:r>
              <a:rPr lang="en-US" sz="9488">
                <a:solidFill>
                  <a:srgbClr val="3C89C8"/>
                </a:solidFill>
                <a:latin typeface="Lora Bold Italics"/>
              </a:rPr>
              <a:t>Responsive Centers</a:t>
            </a:r>
          </a:p>
        </p:txBody>
      </p:sp>
      <p:sp>
        <p:nvSpPr>
          <p:cNvPr id="8" name="TextBox 8"/>
          <p:cNvSpPr txBox="1"/>
          <p:nvPr/>
        </p:nvSpPr>
        <p:spPr>
          <a:xfrm>
            <a:off x="647161" y="4194921"/>
            <a:ext cx="15786721" cy="632988"/>
          </a:xfrm>
          <a:prstGeom prst="rect">
            <a:avLst/>
          </a:prstGeom>
        </p:spPr>
        <p:txBody>
          <a:bodyPr lIns="0" tIns="0" rIns="0" bIns="0" rtlCol="0" anchor="t">
            <a:spAutoFit/>
          </a:bodyPr>
          <a:lstStyle/>
          <a:p>
            <a:pPr marL="0" lvl="0" indent="0" algn="l">
              <a:lnSpc>
                <a:spcPts val="4598"/>
              </a:lnSpc>
              <a:spcBef>
                <a:spcPct val="0"/>
              </a:spcBef>
            </a:pPr>
            <a:r>
              <a:rPr lang="en-US" sz="4840" u="none" strike="noStrike" spc="101">
                <a:solidFill>
                  <a:srgbClr val="000000"/>
                </a:solidFill>
                <a:latin typeface="Roboto Condensed Bold"/>
              </a:rPr>
              <a:t>SERVING THE KANSAS CITY COMMUNITY FOR 40+ YEARS</a:t>
            </a:r>
          </a:p>
        </p:txBody>
      </p:sp>
      <p:sp>
        <p:nvSpPr>
          <p:cNvPr id="9" name="TextBox 9"/>
          <p:cNvSpPr txBox="1"/>
          <p:nvPr/>
        </p:nvSpPr>
        <p:spPr>
          <a:xfrm>
            <a:off x="647161" y="4856257"/>
            <a:ext cx="16934051" cy="1288443"/>
          </a:xfrm>
          <a:prstGeom prst="rect">
            <a:avLst/>
          </a:prstGeom>
        </p:spPr>
        <p:txBody>
          <a:bodyPr lIns="0" tIns="0" rIns="0" bIns="0" rtlCol="0" anchor="t">
            <a:spAutoFit/>
          </a:bodyPr>
          <a:lstStyle/>
          <a:p>
            <a:pPr marL="0" lvl="0" indent="0" algn="just">
              <a:lnSpc>
                <a:spcPts val="5108"/>
              </a:lnSpc>
              <a:spcBef>
                <a:spcPct val="0"/>
              </a:spcBef>
            </a:pPr>
            <a:r>
              <a:rPr lang="en-US" sz="3648" u="none" strike="noStrike">
                <a:solidFill>
                  <a:srgbClr val="000000"/>
                </a:solidFill>
                <a:latin typeface="Roboto"/>
              </a:rPr>
              <a:t>Responsive Centers provides services to children, adolescents, adults, couples, and families in a caring and supportive environment.</a:t>
            </a:r>
          </a:p>
        </p:txBody>
      </p:sp>
      <p:sp>
        <p:nvSpPr>
          <p:cNvPr id="10" name="Freeform 10"/>
          <p:cNvSpPr/>
          <p:nvPr/>
        </p:nvSpPr>
        <p:spPr>
          <a:xfrm>
            <a:off x="13562757" y="6363160"/>
            <a:ext cx="4217697" cy="2775935"/>
          </a:xfrm>
          <a:custGeom>
            <a:avLst/>
            <a:gdLst/>
            <a:ahLst/>
            <a:cxnLst/>
            <a:rect l="l" t="t" r="r" b="b"/>
            <a:pathLst>
              <a:path w="4217697" h="2775935">
                <a:moveTo>
                  <a:pt x="0" y="0"/>
                </a:moveTo>
                <a:lnTo>
                  <a:pt x="4217697" y="0"/>
                </a:lnTo>
                <a:lnTo>
                  <a:pt x="4217697" y="2775935"/>
                </a:lnTo>
                <a:lnTo>
                  <a:pt x="0" y="2775935"/>
                </a:lnTo>
                <a:lnTo>
                  <a:pt x="0" y="0"/>
                </a:lnTo>
                <a:close/>
              </a:path>
            </a:pathLst>
          </a:custGeom>
          <a:blipFill>
            <a:blip r:embed="rId10"/>
            <a:stretch>
              <a:fillRect l="-28218" t="-37125" r="-28218" b="-53024"/>
            </a:stretch>
          </a:blipFill>
        </p:spPr>
        <p:txBody>
          <a:bodyPr/>
          <a:lstStyle/>
          <a:p>
            <a:endParaRPr lang="en-US"/>
          </a:p>
        </p:txBody>
      </p:sp>
      <p:sp>
        <p:nvSpPr>
          <p:cNvPr id="11" name="TextBox 11"/>
          <p:cNvSpPr txBox="1"/>
          <p:nvPr/>
        </p:nvSpPr>
        <p:spPr>
          <a:xfrm>
            <a:off x="11775738" y="1228980"/>
            <a:ext cx="6004715" cy="1091398"/>
          </a:xfrm>
          <a:prstGeom prst="rect">
            <a:avLst/>
          </a:prstGeom>
        </p:spPr>
        <p:txBody>
          <a:bodyPr lIns="0" tIns="0" rIns="0" bIns="0" rtlCol="0" anchor="t">
            <a:spAutoFit/>
          </a:bodyPr>
          <a:lstStyle/>
          <a:p>
            <a:pPr marL="0" lvl="0" indent="0" algn="l">
              <a:lnSpc>
                <a:spcPts val="9223"/>
              </a:lnSpc>
              <a:spcBef>
                <a:spcPct val="0"/>
              </a:spcBef>
            </a:pPr>
            <a:r>
              <a:rPr lang="en-US" sz="5523" u="none" strike="noStrike" spc="115">
                <a:solidFill>
                  <a:srgbClr val="5E8BA8"/>
                </a:solidFill>
                <a:latin typeface="Roboto Condensed Bold"/>
              </a:rPr>
              <a:t>PRIVATE PRACTICE</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sp>
        <p:nvSpPr>
          <p:cNvPr id="2" name="TextBox 2"/>
          <p:cNvSpPr txBox="1"/>
          <p:nvPr/>
        </p:nvSpPr>
        <p:spPr>
          <a:xfrm>
            <a:off x="795345" y="564955"/>
            <a:ext cx="8510330" cy="956066"/>
          </a:xfrm>
          <a:prstGeom prst="rect">
            <a:avLst/>
          </a:prstGeom>
        </p:spPr>
        <p:txBody>
          <a:bodyPr lIns="0" tIns="0" rIns="0" bIns="0" rtlCol="0" anchor="t">
            <a:spAutoFit/>
          </a:bodyPr>
          <a:lstStyle/>
          <a:p>
            <a:pPr>
              <a:lnSpc>
                <a:spcPts val="7567"/>
              </a:lnSpc>
            </a:pPr>
            <a:r>
              <a:rPr lang="en-US" sz="6523" spc="-65">
                <a:solidFill>
                  <a:srgbClr val="3C89C8"/>
                </a:solidFill>
                <a:latin typeface="Lora Bold Italics"/>
              </a:rPr>
              <a:t>Krystal Speier, LCPC</a:t>
            </a:r>
          </a:p>
        </p:txBody>
      </p:sp>
      <p:sp>
        <p:nvSpPr>
          <p:cNvPr id="3" name="TextBox 3"/>
          <p:cNvSpPr txBox="1"/>
          <p:nvPr/>
        </p:nvSpPr>
        <p:spPr>
          <a:xfrm>
            <a:off x="795345" y="2633438"/>
            <a:ext cx="10178631" cy="7131155"/>
          </a:xfrm>
          <a:prstGeom prst="rect">
            <a:avLst/>
          </a:prstGeom>
        </p:spPr>
        <p:txBody>
          <a:bodyPr lIns="0" tIns="0" rIns="0" bIns="0" rtlCol="0" anchor="t">
            <a:spAutoFit/>
          </a:bodyPr>
          <a:lstStyle/>
          <a:p>
            <a:pPr marL="0" lvl="0" indent="0" algn="just">
              <a:lnSpc>
                <a:spcPts val="3319"/>
              </a:lnSpc>
              <a:spcBef>
                <a:spcPct val="0"/>
              </a:spcBef>
            </a:pPr>
            <a:r>
              <a:rPr lang="en-US" sz="2370" u="none" strike="noStrike">
                <a:solidFill>
                  <a:srgbClr val="000000"/>
                </a:solidFill>
                <a:latin typeface="Roboto"/>
              </a:rPr>
              <a:t>Krystal’s passion has always been with helping others and supporting families through difficult times while helping them find the light in the darkness. She has a long history of working with a variety of clients, having spent years working in psychiatric hospitals for children and adults and assisting families in the foster care system. </a:t>
            </a:r>
          </a:p>
          <a:p>
            <a:pPr marL="0" lvl="0" indent="0" algn="just">
              <a:lnSpc>
                <a:spcPts val="3319"/>
              </a:lnSpc>
              <a:spcBef>
                <a:spcPct val="0"/>
              </a:spcBef>
            </a:pPr>
            <a:endParaRPr lang="en-US" sz="2370" u="none" strike="noStrike">
              <a:solidFill>
                <a:srgbClr val="000000"/>
              </a:solidFill>
              <a:latin typeface="Roboto"/>
            </a:endParaRPr>
          </a:p>
          <a:p>
            <a:pPr marL="0" lvl="0" indent="0" algn="just">
              <a:lnSpc>
                <a:spcPts val="3319"/>
              </a:lnSpc>
              <a:spcBef>
                <a:spcPct val="0"/>
              </a:spcBef>
            </a:pPr>
            <a:r>
              <a:rPr lang="en-US" sz="2370" u="none" strike="noStrike">
                <a:solidFill>
                  <a:srgbClr val="000000"/>
                </a:solidFill>
                <a:latin typeface="Roboto"/>
              </a:rPr>
              <a:t>She actively works as a team player with her clients to help them discover solutions to the issues they experience. She specializes in working with trauma and abuse, PTSD, children, adolescents, and adults. The treatment modalities she primarily works with are CBT and Trauma Systems Therapy. </a:t>
            </a:r>
          </a:p>
          <a:p>
            <a:pPr marL="0" lvl="0" indent="0" algn="just">
              <a:lnSpc>
                <a:spcPts val="3319"/>
              </a:lnSpc>
              <a:spcBef>
                <a:spcPct val="0"/>
              </a:spcBef>
            </a:pPr>
            <a:endParaRPr lang="en-US" sz="2370" u="none" strike="noStrike">
              <a:solidFill>
                <a:srgbClr val="000000"/>
              </a:solidFill>
              <a:latin typeface="Roboto"/>
            </a:endParaRPr>
          </a:p>
          <a:p>
            <a:pPr marL="0" lvl="0" indent="0" algn="just">
              <a:lnSpc>
                <a:spcPts val="3319"/>
              </a:lnSpc>
              <a:spcBef>
                <a:spcPct val="0"/>
              </a:spcBef>
            </a:pPr>
            <a:r>
              <a:rPr lang="en-US" sz="2370" u="none" strike="noStrike">
                <a:solidFill>
                  <a:srgbClr val="000000"/>
                </a:solidFill>
                <a:latin typeface="Roboto"/>
              </a:rPr>
              <a:t>As Clinical Director, Krystal brings knowledge of the ins-and-outs of private practice. In 2020, she became a Board-Approved Clinical Supervisor. In addition to her direct client care services, Krystal has a history of developing and presenting training sessions on trauma-informed care and working as the lead member of a team challenged to implement Positive Behavior Interventions and Supports (PBIS) within a system of care.</a:t>
            </a:r>
          </a:p>
        </p:txBody>
      </p:sp>
      <p:sp>
        <p:nvSpPr>
          <p:cNvPr id="4" name="TextBox 4"/>
          <p:cNvSpPr txBox="1"/>
          <p:nvPr/>
        </p:nvSpPr>
        <p:spPr>
          <a:xfrm>
            <a:off x="795345" y="1704307"/>
            <a:ext cx="4682596" cy="684740"/>
          </a:xfrm>
          <a:prstGeom prst="rect">
            <a:avLst/>
          </a:prstGeom>
        </p:spPr>
        <p:txBody>
          <a:bodyPr lIns="0" tIns="0" rIns="0" bIns="0" rtlCol="0" anchor="t">
            <a:spAutoFit/>
          </a:bodyPr>
          <a:lstStyle/>
          <a:p>
            <a:pPr>
              <a:lnSpc>
                <a:spcPts val="5546"/>
              </a:lnSpc>
            </a:pPr>
            <a:r>
              <a:rPr lang="en-US" sz="4019" spc="84">
                <a:solidFill>
                  <a:srgbClr val="000000"/>
                </a:solidFill>
                <a:latin typeface="Roboto Condensed Bold"/>
              </a:rPr>
              <a:t>CLINICAL DIRECTOR</a:t>
            </a:r>
          </a:p>
        </p:txBody>
      </p:sp>
      <p:sp>
        <p:nvSpPr>
          <p:cNvPr id="5" name="Freeform 5"/>
          <p:cNvSpPr/>
          <p:nvPr/>
        </p:nvSpPr>
        <p:spPr>
          <a:xfrm rot="-1162482">
            <a:off x="13615480" y="-820200"/>
            <a:ext cx="14105105" cy="14105105"/>
          </a:xfrm>
          <a:custGeom>
            <a:avLst/>
            <a:gdLst/>
            <a:ahLst/>
            <a:cxnLst/>
            <a:rect l="l" t="t" r="r" b="b"/>
            <a:pathLst>
              <a:path w="14105105" h="14105105">
                <a:moveTo>
                  <a:pt x="0" y="0"/>
                </a:moveTo>
                <a:lnTo>
                  <a:pt x="14105105" y="0"/>
                </a:lnTo>
                <a:lnTo>
                  <a:pt x="14105105" y="14105106"/>
                </a:lnTo>
                <a:lnTo>
                  <a:pt x="0" y="141051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6" name="Group 6"/>
          <p:cNvGrpSpPr/>
          <p:nvPr/>
        </p:nvGrpSpPr>
        <p:grpSpPr>
          <a:xfrm>
            <a:off x="11675224" y="1028700"/>
            <a:ext cx="6041348" cy="6719950"/>
            <a:chOff x="687070" y="247650"/>
            <a:chExt cx="11148060" cy="12400280"/>
          </a:xfrm>
        </p:grpSpPr>
        <p:sp>
          <p:nvSpPr>
            <p:cNvPr id="7" name="Freeform 7"/>
            <p:cNvSpPr/>
            <p:nvPr/>
          </p:nvSpPr>
          <p:spPr>
            <a:xfrm>
              <a:off x="0" y="0"/>
              <a:ext cx="11148060" cy="12400280"/>
            </a:xfrm>
            <a:custGeom>
              <a:avLst/>
              <a:gdLst/>
              <a:ahLst/>
              <a:cxnLst/>
              <a:rect l="l" t="t" r="r" b="b"/>
              <a:pathLst>
                <a:path w="11148060" h="12400280">
                  <a:moveTo>
                    <a:pt x="9215120" y="1497330"/>
                  </a:moveTo>
                  <a:cubicBezTo>
                    <a:pt x="8773160" y="972820"/>
                    <a:pt x="8234680" y="508000"/>
                    <a:pt x="7590790" y="252730"/>
                  </a:cubicBezTo>
                  <a:cubicBezTo>
                    <a:pt x="7132320" y="71120"/>
                    <a:pt x="6633210" y="0"/>
                    <a:pt x="6139180" y="6350"/>
                  </a:cubicBezTo>
                  <a:cubicBezTo>
                    <a:pt x="4053840" y="36830"/>
                    <a:pt x="2157730" y="1490980"/>
                    <a:pt x="1289050" y="3346450"/>
                  </a:cubicBezTo>
                  <a:cubicBezTo>
                    <a:pt x="527050" y="4977130"/>
                    <a:pt x="0" y="7792720"/>
                    <a:pt x="680720" y="9457690"/>
                  </a:cubicBezTo>
                  <a:cubicBezTo>
                    <a:pt x="1360170" y="11122660"/>
                    <a:pt x="2499360" y="12005310"/>
                    <a:pt x="4248150" y="12081510"/>
                  </a:cubicBezTo>
                  <a:cubicBezTo>
                    <a:pt x="7001510" y="12400280"/>
                    <a:pt x="9088120" y="10502900"/>
                    <a:pt x="10118090" y="8309610"/>
                  </a:cubicBezTo>
                  <a:cubicBezTo>
                    <a:pt x="11148061" y="6116320"/>
                    <a:pt x="10782300" y="3361690"/>
                    <a:pt x="9215120" y="1497330"/>
                  </a:cubicBezTo>
                  <a:close/>
                </a:path>
              </a:pathLst>
            </a:custGeom>
            <a:blipFill>
              <a:blip r:embed="rId5"/>
              <a:stretch>
                <a:fillRect b="-6718"/>
              </a:stretch>
            </a:blipFill>
          </p:spPr>
          <p:txBody>
            <a:bodyPr/>
            <a:lstStyle/>
            <a:p>
              <a:endParaRPr lang="en-US"/>
            </a:p>
          </p:txBody>
        </p:sp>
      </p:grpSp>
      <p:sp>
        <p:nvSpPr>
          <p:cNvPr id="8" name="Freeform 8"/>
          <p:cNvSpPr/>
          <p:nvPr/>
        </p:nvSpPr>
        <p:spPr>
          <a:xfrm>
            <a:off x="11215234" y="7530279"/>
            <a:ext cx="4217697" cy="2234314"/>
          </a:xfrm>
          <a:custGeom>
            <a:avLst/>
            <a:gdLst/>
            <a:ahLst/>
            <a:cxnLst/>
            <a:rect l="l" t="t" r="r" b="b"/>
            <a:pathLst>
              <a:path w="4217697" h="2234314">
                <a:moveTo>
                  <a:pt x="0" y="0"/>
                </a:moveTo>
                <a:lnTo>
                  <a:pt x="4217697" y="0"/>
                </a:lnTo>
                <a:lnTo>
                  <a:pt x="4217697" y="2234314"/>
                </a:lnTo>
                <a:lnTo>
                  <a:pt x="0" y="2234314"/>
                </a:lnTo>
                <a:lnTo>
                  <a:pt x="0" y="0"/>
                </a:lnTo>
                <a:close/>
              </a:path>
            </a:pathLst>
          </a:custGeom>
          <a:blipFill>
            <a:blip r:embed="rId6"/>
            <a:stretch>
              <a:fillRect l="-28218" t="-46124" r="-28218" b="-90119"/>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sp>
        <p:nvSpPr>
          <p:cNvPr id="2" name="AutoShape 2"/>
          <p:cNvSpPr/>
          <p:nvPr/>
        </p:nvSpPr>
        <p:spPr>
          <a:xfrm rot="-5400000">
            <a:off x="8684663" y="683663"/>
            <a:ext cx="918674" cy="18288000"/>
          </a:xfrm>
          <a:prstGeom prst="rect">
            <a:avLst/>
          </a:prstGeom>
          <a:solidFill>
            <a:srgbClr val="5E8BA8"/>
          </a:solidFill>
        </p:spPr>
        <p:txBody>
          <a:bodyPr/>
          <a:lstStyle/>
          <a:p>
            <a:endParaRPr lang="en-US"/>
          </a:p>
        </p:txBody>
      </p:sp>
      <p:sp>
        <p:nvSpPr>
          <p:cNvPr id="3" name="TextBox 3"/>
          <p:cNvSpPr txBox="1"/>
          <p:nvPr/>
        </p:nvSpPr>
        <p:spPr>
          <a:xfrm>
            <a:off x="609169" y="4099038"/>
            <a:ext cx="17069661" cy="4453065"/>
          </a:xfrm>
          <a:prstGeom prst="rect">
            <a:avLst/>
          </a:prstGeom>
        </p:spPr>
        <p:txBody>
          <a:bodyPr lIns="0" tIns="0" rIns="0" bIns="0" rtlCol="0" anchor="t">
            <a:spAutoFit/>
          </a:bodyPr>
          <a:lstStyle/>
          <a:p>
            <a:pPr marL="0" lvl="0" indent="0" algn="just">
              <a:lnSpc>
                <a:spcPts val="3930"/>
              </a:lnSpc>
              <a:spcBef>
                <a:spcPct val="0"/>
              </a:spcBef>
            </a:pPr>
            <a:r>
              <a:rPr lang="en-US" sz="2807">
                <a:solidFill>
                  <a:srgbClr val="000000"/>
                </a:solidFill>
                <a:latin typeface="Roboto"/>
              </a:rPr>
              <a:t>Since 1980</a:t>
            </a:r>
            <a:r>
              <a:rPr lang="en-US" sz="2807" u="none" strike="noStrike">
                <a:solidFill>
                  <a:srgbClr val="000000"/>
                </a:solidFill>
                <a:latin typeface="Roboto"/>
              </a:rPr>
              <a:t>, Responsive Centers has brought together mental health professionals from all walks of life. </a:t>
            </a:r>
          </a:p>
          <a:p>
            <a:pPr marL="0" lvl="0" indent="0" algn="just">
              <a:lnSpc>
                <a:spcPts val="3930"/>
              </a:lnSpc>
              <a:spcBef>
                <a:spcPct val="0"/>
              </a:spcBef>
            </a:pPr>
            <a:endParaRPr lang="en-US" sz="2807" u="none" strike="noStrike">
              <a:solidFill>
                <a:srgbClr val="000000"/>
              </a:solidFill>
              <a:latin typeface="Roboto"/>
            </a:endParaRPr>
          </a:p>
          <a:p>
            <a:pPr marL="0" lvl="0" indent="0" algn="just">
              <a:lnSpc>
                <a:spcPts val="3930"/>
              </a:lnSpc>
              <a:spcBef>
                <a:spcPct val="0"/>
              </a:spcBef>
            </a:pPr>
            <a:r>
              <a:rPr lang="en-US" sz="2807" u="none" strike="noStrike">
                <a:solidFill>
                  <a:srgbClr val="000000"/>
                </a:solidFill>
                <a:latin typeface="Roboto Bold"/>
              </a:rPr>
              <a:t>Our dynamic practice is currently composed of 35+ clinicians:</a:t>
            </a:r>
          </a:p>
          <a:p>
            <a:pPr marL="606137" lvl="1" indent="-303069" algn="just">
              <a:lnSpc>
                <a:spcPts val="3930"/>
              </a:lnSpc>
              <a:spcBef>
                <a:spcPct val="0"/>
              </a:spcBef>
              <a:buFont typeface="Arial"/>
              <a:buChar char="•"/>
            </a:pPr>
            <a:r>
              <a:rPr lang="en-US" sz="2807" u="none" strike="noStrike">
                <a:solidFill>
                  <a:srgbClr val="000000"/>
                </a:solidFill>
                <a:latin typeface="Roboto Bold"/>
              </a:rPr>
              <a:t>Licensed Master’s-level therapists of every licensure</a:t>
            </a:r>
          </a:p>
          <a:p>
            <a:pPr marL="606137" lvl="1" indent="-303069" algn="just">
              <a:lnSpc>
                <a:spcPts val="3930"/>
              </a:lnSpc>
              <a:spcBef>
                <a:spcPct val="0"/>
              </a:spcBef>
              <a:buFont typeface="Arial"/>
              <a:buChar char="•"/>
            </a:pPr>
            <a:r>
              <a:rPr lang="en-US" sz="2807" u="none" strike="noStrike">
                <a:solidFill>
                  <a:srgbClr val="000000"/>
                </a:solidFill>
                <a:latin typeface="Roboto Bold"/>
              </a:rPr>
              <a:t>Licensed PhD-level psychologists and neuropsychologists</a:t>
            </a:r>
          </a:p>
          <a:p>
            <a:pPr marL="606137" lvl="1" indent="-303069" algn="just">
              <a:lnSpc>
                <a:spcPts val="3930"/>
              </a:lnSpc>
              <a:buFont typeface="Arial"/>
              <a:buChar char="•"/>
            </a:pPr>
            <a:r>
              <a:rPr lang="en-US" sz="2807" u="none" strike="noStrike">
                <a:solidFill>
                  <a:srgbClr val="000000"/>
                </a:solidFill>
                <a:latin typeface="Roboto Bold"/>
              </a:rPr>
              <a:t>Board-certified psychiatrists and psychiatric nurse practitioners</a:t>
            </a:r>
          </a:p>
          <a:p>
            <a:pPr marL="0" lvl="0" indent="0" algn="just">
              <a:lnSpc>
                <a:spcPts val="3930"/>
              </a:lnSpc>
              <a:spcBef>
                <a:spcPct val="0"/>
              </a:spcBef>
            </a:pPr>
            <a:endParaRPr lang="en-US" sz="2807" u="none" strike="noStrike">
              <a:solidFill>
                <a:srgbClr val="000000"/>
              </a:solidFill>
              <a:latin typeface="Roboto Bold"/>
            </a:endParaRPr>
          </a:p>
          <a:p>
            <a:pPr marL="0" lvl="0" indent="0" algn="just">
              <a:lnSpc>
                <a:spcPts val="3930"/>
              </a:lnSpc>
              <a:spcBef>
                <a:spcPct val="0"/>
              </a:spcBef>
            </a:pPr>
            <a:r>
              <a:rPr lang="en-US" sz="2807" u="none" strike="noStrike">
                <a:solidFill>
                  <a:srgbClr val="000000"/>
                </a:solidFill>
                <a:latin typeface="Roboto"/>
              </a:rPr>
              <a:t>As we continue to grow, we remain committed to providing clients with a safe, welcoming environment to explore their mental health journey. We want to support them through the next phase of their lives.</a:t>
            </a:r>
          </a:p>
        </p:txBody>
      </p:sp>
      <p:sp>
        <p:nvSpPr>
          <p:cNvPr id="4" name="Freeform 4"/>
          <p:cNvSpPr/>
          <p:nvPr/>
        </p:nvSpPr>
        <p:spPr>
          <a:xfrm>
            <a:off x="14430878" y="5026822"/>
            <a:ext cx="2354964" cy="1665602"/>
          </a:xfrm>
          <a:custGeom>
            <a:avLst/>
            <a:gdLst/>
            <a:ahLst/>
            <a:cxnLst/>
            <a:rect l="l" t="t" r="r" b="b"/>
            <a:pathLst>
              <a:path w="2354964" h="1665602">
                <a:moveTo>
                  <a:pt x="0" y="0"/>
                </a:moveTo>
                <a:lnTo>
                  <a:pt x="2354964" y="0"/>
                </a:lnTo>
                <a:lnTo>
                  <a:pt x="2354964" y="1665602"/>
                </a:lnTo>
                <a:lnTo>
                  <a:pt x="0" y="16656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flipH="1">
            <a:off x="12692720" y="5562516"/>
            <a:ext cx="1738158" cy="1592784"/>
          </a:xfrm>
          <a:custGeom>
            <a:avLst/>
            <a:gdLst/>
            <a:ahLst/>
            <a:cxnLst/>
            <a:rect l="l" t="t" r="r" b="b"/>
            <a:pathLst>
              <a:path w="1738158" h="1592784">
                <a:moveTo>
                  <a:pt x="1738158" y="0"/>
                </a:moveTo>
                <a:lnTo>
                  <a:pt x="0" y="0"/>
                </a:lnTo>
                <a:lnTo>
                  <a:pt x="0" y="1592784"/>
                </a:lnTo>
                <a:lnTo>
                  <a:pt x="1738158" y="1592784"/>
                </a:lnTo>
                <a:lnTo>
                  <a:pt x="173815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609169" y="1289702"/>
            <a:ext cx="14010444" cy="2056862"/>
          </a:xfrm>
          <a:prstGeom prst="rect">
            <a:avLst/>
          </a:prstGeom>
        </p:spPr>
        <p:txBody>
          <a:bodyPr lIns="0" tIns="0" rIns="0" bIns="0" rtlCol="0" anchor="t">
            <a:spAutoFit/>
          </a:bodyPr>
          <a:lstStyle/>
          <a:p>
            <a:pPr marL="0" lvl="0" indent="0">
              <a:lnSpc>
                <a:spcPts val="5414"/>
              </a:lnSpc>
              <a:spcBef>
                <a:spcPct val="0"/>
              </a:spcBef>
            </a:pPr>
            <a:r>
              <a:rPr lang="en-US" sz="4071" spc="276">
                <a:solidFill>
                  <a:srgbClr val="3C89C8"/>
                </a:solidFill>
                <a:latin typeface="Roboto Condensed Bold"/>
              </a:rPr>
              <a:t>OUR</a:t>
            </a:r>
            <a:r>
              <a:rPr lang="en-US" sz="4071" u="none" strike="noStrike" spc="276">
                <a:solidFill>
                  <a:srgbClr val="3C89C8"/>
                </a:solidFill>
                <a:latin typeface="Roboto Condensed Bold"/>
              </a:rPr>
              <a:t> PRACTICE WAS FOUNDED ON A RESPONSIVENESS TO CLIENT NEEDS AND A DESIRE TO HELP THEM IMPROVE AND MANAGE THE QUALITY OF THEIR LIVES.</a:t>
            </a:r>
          </a:p>
        </p:txBody>
      </p:sp>
      <p:sp>
        <p:nvSpPr>
          <p:cNvPr id="7" name="Freeform 7"/>
          <p:cNvSpPr/>
          <p:nvPr/>
        </p:nvSpPr>
        <p:spPr>
          <a:xfrm>
            <a:off x="14279232" y="1247574"/>
            <a:ext cx="3756860" cy="1990187"/>
          </a:xfrm>
          <a:custGeom>
            <a:avLst/>
            <a:gdLst/>
            <a:ahLst/>
            <a:cxnLst/>
            <a:rect l="l" t="t" r="r" b="b"/>
            <a:pathLst>
              <a:path w="3756860" h="1990187">
                <a:moveTo>
                  <a:pt x="0" y="0"/>
                </a:moveTo>
                <a:lnTo>
                  <a:pt x="3756860" y="0"/>
                </a:lnTo>
                <a:lnTo>
                  <a:pt x="3756860" y="1990187"/>
                </a:lnTo>
                <a:lnTo>
                  <a:pt x="0" y="1990187"/>
                </a:lnTo>
                <a:lnTo>
                  <a:pt x="0" y="0"/>
                </a:lnTo>
                <a:close/>
              </a:path>
            </a:pathLst>
          </a:custGeom>
          <a:blipFill>
            <a:blip r:embed="rId6"/>
            <a:stretch>
              <a:fillRect l="-28218" t="-46124" r="-28218" b="-90119"/>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sp>
        <p:nvSpPr>
          <p:cNvPr id="2" name="AutoShape 2"/>
          <p:cNvSpPr/>
          <p:nvPr/>
        </p:nvSpPr>
        <p:spPr>
          <a:xfrm rot="-5400000">
            <a:off x="8684663" y="683663"/>
            <a:ext cx="918674" cy="18288000"/>
          </a:xfrm>
          <a:prstGeom prst="rect">
            <a:avLst/>
          </a:prstGeom>
          <a:solidFill>
            <a:srgbClr val="5E8BA8"/>
          </a:solidFill>
        </p:spPr>
        <p:txBody>
          <a:bodyPr/>
          <a:lstStyle/>
          <a:p>
            <a:endParaRPr lang="en-US"/>
          </a:p>
        </p:txBody>
      </p:sp>
      <p:sp>
        <p:nvSpPr>
          <p:cNvPr id="3" name="Freeform 3"/>
          <p:cNvSpPr/>
          <p:nvPr/>
        </p:nvSpPr>
        <p:spPr>
          <a:xfrm rot="-2700000">
            <a:off x="16704293" y="2025705"/>
            <a:ext cx="2881131" cy="3818366"/>
          </a:xfrm>
          <a:custGeom>
            <a:avLst/>
            <a:gdLst/>
            <a:ahLst/>
            <a:cxnLst/>
            <a:rect l="l" t="t" r="r" b="b"/>
            <a:pathLst>
              <a:path w="2881131" h="3818366">
                <a:moveTo>
                  <a:pt x="0" y="0"/>
                </a:moveTo>
                <a:lnTo>
                  <a:pt x="2881131" y="0"/>
                </a:lnTo>
                <a:lnTo>
                  <a:pt x="2881131" y="3818366"/>
                </a:lnTo>
                <a:lnTo>
                  <a:pt x="0" y="38183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2527961">
            <a:off x="16737543" y="6272108"/>
            <a:ext cx="2770353" cy="3543475"/>
          </a:xfrm>
          <a:custGeom>
            <a:avLst/>
            <a:gdLst/>
            <a:ahLst/>
            <a:cxnLst/>
            <a:rect l="l" t="t" r="r" b="b"/>
            <a:pathLst>
              <a:path w="2770353" h="3543475">
                <a:moveTo>
                  <a:pt x="0" y="0"/>
                </a:moveTo>
                <a:lnTo>
                  <a:pt x="2770353" y="0"/>
                </a:lnTo>
                <a:lnTo>
                  <a:pt x="2770353" y="3543476"/>
                </a:lnTo>
                <a:lnTo>
                  <a:pt x="0" y="35434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785342" y="2597289"/>
            <a:ext cx="14775151" cy="1045000"/>
          </a:xfrm>
          <a:prstGeom prst="rect">
            <a:avLst/>
          </a:prstGeom>
        </p:spPr>
        <p:txBody>
          <a:bodyPr lIns="0" tIns="0" rIns="0" bIns="0" rtlCol="0" anchor="t">
            <a:spAutoFit/>
          </a:bodyPr>
          <a:lstStyle/>
          <a:p>
            <a:pPr algn="just">
              <a:lnSpc>
                <a:spcPts val="8747"/>
              </a:lnSpc>
              <a:spcBef>
                <a:spcPct val="0"/>
              </a:spcBef>
            </a:pPr>
            <a:r>
              <a:rPr lang="en-US" sz="5237" u="none" strike="noStrike" spc="109">
                <a:solidFill>
                  <a:srgbClr val="000000"/>
                </a:solidFill>
                <a:latin typeface="Roboto Condensed Bold"/>
              </a:rPr>
              <a:t>THERAPY</a:t>
            </a:r>
          </a:p>
        </p:txBody>
      </p:sp>
      <p:sp>
        <p:nvSpPr>
          <p:cNvPr id="6" name="TextBox 6"/>
          <p:cNvSpPr txBox="1"/>
          <p:nvPr/>
        </p:nvSpPr>
        <p:spPr>
          <a:xfrm>
            <a:off x="785342" y="1028700"/>
            <a:ext cx="7387575" cy="1402556"/>
          </a:xfrm>
          <a:prstGeom prst="rect">
            <a:avLst/>
          </a:prstGeom>
        </p:spPr>
        <p:txBody>
          <a:bodyPr lIns="0" tIns="0" rIns="0" bIns="0" rtlCol="0" anchor="t">
            <a:spAutoFit/>
          </a:bodyPr>
          <a:lstStyle/>
          <a:p>
            <a:pPr>
              <a:lnSpc>
                <a:spcPts val="10938"/>
              </a:lnSpc>
            </a:pPr>
            <a:r>
              <a:rPr lang="en-US" sz="9115">
                <a:solidFill>
                  <a:srgbClr val="3C89C8"/>
                </a:solidFill>
                <a:latin typeface="Lora Bold Italics"/>
              </a:rPr>
              <a:t>Our Services</a:t>
            </a:r>
          </a:p>
        </p:txBody>
      </p:sp>
      <p:sp>
        <p:nvSpPr>
          <p:cNvPr id="7" name="TextBox 7"/>
          <p:cNvSpPr txBox="1"/>
          <p:nvPr/>
        </p:nvSpPr>
        <p:spPr>
          <a:xfrm>
            <a:off x="785342" y="6439444"/>
            <a:ext cx="14775151" cy="1045000"/>
          </a:xfrm>
          <a:prstGeom prst="rect">
            <a:avLst/>
          </a:prstGeom>
        </p:spPr>
        <p:txBody>
          <a:bodyPr lIns="0" tIns="0" rIns="0" bIns="0" rtlCol="0" anchor="t">
            <a:spAutoFit/>
          </a:bodyPr>
          <a:lstStyle/>
          <a:p>
            <a:pPr algn="just">
              <a:lnSpc>
                <a:spcPts val="8747"/>
              </a:lnSpc>
              <a:spcBef>
                <a:spcPct val="0"/>
              </a:spcBef>
            </a:pPr>
            <a:r>
              <a:rPr lang="en-US" sz="5237" spc="109">
                <a:solidFill>
                  <a:srgbClr val="000000"/>
                </a:solidFill>
                <a:latin typeface="Roboto Condensed Bold"/>
              </a:rPr>
              <a:t>MEDICATION MANAGEMENT</a:t>
            </a:r>
          </a:p>
        </p:txBody>
      </p:sp>
      <p:sp>
        <p:nvSpPr>
          <p:cNvPr id="8" name="TextBox 8"/>
          <p:cNvSpPr txBox="1"/>
          <p:nvPr/>
        </p:nvSpPr>
        <p:spPr>
          <a:xfrm>
            <a:off x="785342" y="7655893"/>
            <a:ext cx="15844646" cy="1146749"/>
          </a:xfrm>
          <a:prstGeom prst="rect">
            <a:avLst/>
          </a:prstGeom>
        </p:spPr>
        <p:txBody>
          <a:bodyPr lIns="0" tIns="0" rIns="0" bIns="0" rtlCol="0" anchor="t">
            <a:spAutoFit/>
          </a:bodyPr>
          <a:lstStyle/>
          <a:p>
            <a:pPr marL="0" lvl="0" indent="0" algn="just">
              <a:lnSpc>
                <a:spcPts val="4518"/>
              </a:lnSpc>
              <a:spcBef>
                <a:spcPct val="0"/>
              </a:spcBef>
            </a:pPr>
            <a:r>
              <a:rPr lang="en-US" sz="3227">
                <a:solidFill>
                  <a:srgbClr val="000000"/>
                </a:solidFill>
                <a:latin typeface="Roboto"/>
              </a:rPr>
              <a:t>Medication management is a process that considers changes in an individual’s health, lifestyle, and medication advancements to ensure ongoing effectiveness and safety.</a:t>
            </a:r>
          </a:p>
        </p:txBody>
      </p:sp>
      <p:sp>
        <p:nvSpPr>
          <p:cNvPr id="9" name="TextBox 9"/>
          <p:cNvSpPr txBox="1"/>
          <p:nvPr/>
        </p:nvSpPr>
        <p:spPr>
          <a:xfrm>
            <a:off x="785342" y="4408049"/>
            <a:ext cx="15844646" cy="1718249"/>
          </a:xfrm>
          <a:prstGeom prst="rect">
            <a:avLst/>
          </a:prstGeom>
        </p:spPr>
        <p:txBody>
          <a:bodyPr lIns="0" tIns="0" rIns="0" bIns="0" rtlCol="0" anchor="t">
            <a:spAutoFit/>
          </a:bodyPr>
          <a:lstStyle/>
          <a:p>
            <a:pPr marL="0" lvl="0" indent="0" algn="just">
              <a:lnSpc>
                <a:spcPts val="4518"/>
              </a:lnSpc>
              <a:spcBef>
                <a:spcPct val="0"/>
              </a:spcBef>
            </a:pPr>
            <a:r>
              <a:rPr lang="en-US" sz="3227">
                <a:solidFill>
                  <a:srgbClr val="000000"/>
                </a:solidFill>
                <a:latin typeface="Roboto"/>
              </a:rPr>
              <a:t>Therapy provides a safe and confidential space for individuals, couples, and families to explore their thoughts, feelings, and experiences – fostering self-awareness and emotional healing through guided conversation.</a:t>
            </a:r>
          </a:p>
        </p:txBody>
      </p:sp>
      <p:sp>
        <p:nvSpPr>
          <p:cNvPr id="10" name="TextBox 10"/>
          <p:cNvSpPr txBox="1"/>
          <p:nvPr/>
        </p:nvSpPr>
        <p:spPr>
          <a:xfrm>
            <a:off x="785342" y="3470839"/>
            <a:ext cx="17502658" cy="718135"/>
          </a:xfrm>
          <a:prstGeom prst="rect">
            <a:avLst/>
          </a:prstGeom>
        </p:spPr>
        <p:txBody>
          <a:bodyPr lIns="0" tIns="0" rIns="0" bIns="0" rtlCol="0" anchor="t">
            <a:spAutoFit/>
          </a:bodyPr>
          <a:lstStyle/>
          <a:p>
            <a:pPr>
              <a:lnSpc>
                <a:spcPts val="6024"/>
              </a:lnSpc>
              <a:spcBef>
                <a:spcPct val="0"/>
              </a:spcBef>
            </a:pPr>
            <a:r>
              <a:rPr lang="en-US" sz="3607" spc="75">
                <a:solidFill>
                  <a:srgbClr val="5E8BA8"/>
                </a:solidFill>
                <a:latin typeface="Roboto Condensed Bold"/>
              </a:rPr>
              <a:t>INDIVIDUAL THERAPY, PLAY THERAPY, COUPLES AND FAMILY THERAPY</a:t>
            </a:r>
          </a:p>
        </p:txBody>
      </p:sp>
      <p:sp>
        <p:nvSpPr>
          <p:cNvPr id="11" name="Freeform 11"/>
          <p:cNvSpPr/>
          <p:nvPr/>
        </p:nvSpPr>
        <p:spPr>
          <a:xfrm>
            <a:off x="7061072" y="1074257"/>
            <a:ext cx="2475599" cy="1311442"/>
          </a:xfrm>
          <a:custGeom>
            <a:avLst/>
            <a:gdLst/>
            <a:ahLst/>
            <a:cxnLst/>
            <a:rect l="l" t="t" r="r" b="b"/>
            <a:pathLst>
              <a:path w="2475599" h="1311442">
                <a:moveTo>
                  <a:pt x="0" y="0"/>
                </a:moveTo>
                <a:lnTo>
                  <a:pt x="2475599" y="0"/>
                </a:lnTo>
                <a:lnTo>
                  <a:pt x="2475599" y="1311442"/>
                </a:lnTo>
                <a:lnTo>
                  <a:pt x="0" y="1311442"/>
                </a:lnTo>
                <a:lnTo>
                  <a:pt x="0" y="0"/>
                </a:lnTo>
                <a:close/>
              </a:path>
            </a:pathLst>
          </a:custGeom>
          <a:blipFill>
            <a:blip r:embed="rId6"/>
            <a:stretch>
              <a:fillRect l="-28218" t="-46124" r="-28218" b="-90119"/>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sp>
        <p:nvSpPr>
          <p:cNvPr id="2" name="AutoShape 2"/>
          <p:cNvSpPr/>
          <p:nvPr/>
        </p:nvSpPr>
        <p:spPr>
          <a:xfrm rot="-5400000">
            <a:off x="8684663" y="683663"/>
            <a:ext cx="918674" cy="18288000"/>
          </a:xfrm>
          <a:prstGeom prst="rect">
            <a:avLst/>
          </a:prstGeom>
          <a:solidFill>
            <a:srgbClr val="5E8BA8"/>
          </a:solidFill>
        </p:spPr>
        <p:txBody>
          <a:bodyPr/>
          <a:lstStyle/>
          <a:p>
            <a:endParaRPr lang="en-US"/>
          </a:p>
        </p:txBody>
      </p:sp>
      <p:sp>
        <p:nvSpPr>
          <p:cNvPr id="3" name="Freeform 3"/>
          <p:cNvSpPr/>
          <p:nvPr/>
        </p:nvSpPr>
        <p:spPr>
          <a:xfrm>
            <a:off x="17103597" y="81294"/>
            <a:ext cx="1659517" cy="2041911"/>
          </a:xfrm>
          <a:custGeom>
            <a:avLst/>
            <a:gdLst/>
            <a:ahLst/>
            <a:cxnLst/>
            <a:rect l="l" t="t" r="r" b="b"/>
            <a:pathLst>
              <a:path w="1659517" h="2041911">
                <a:moveTo>
                  <a:pt x="0" y="0"/>
                </a:moveTo>
                <a:lnTo>
                  <a:pt x="1659517" y="0"/>
                </a:lnTo>
                <a:lnTo>
                  <a:pt x="1659517" y="2041911"/>
                </a:lnTo>
                <a:lnTo>
                  <a:pt x="0" y="20419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785342" y="2868624"/>
            <a:ext cx="15825199" cy="1045000"/>
          </a:xfrm>
          <a:prstGeom prst="rect">
            <a:avLst/>
          </a:prstGeom>
        </p:spPr>
        <p:txBody>
          <a:bodyPr lIns="0" tIns="0" rIns="0" bIns="0" rtlCol="0" anchor="t">
            <a:spAutoFit/>
          </a:bodyPr>
          <a:lstStyle/>
          <a:p>
            <a:pPr algn="just">
              <a:lnSpc>
                <a:spcPts val="8747"/>
              </a:lnSpc>
              <a:spcBef>
                <a:spcPct val="0"/>
              </a:spcBef>
            </a:pPr>
            <a:r>
              <a:rPr lang="en-US" sz="5237" spc="109">
                <a:solidFill>
                  <a:srgbClr val="000000"/>
                </a:solidFill>
                <a:latin typeface="Roboto Condensed Bold"/>
              </a:rPr>
              <a:t>PSYCHOLOGICAL + NEUROPSYCHOLOGICAL TESTING </a:t>
            </a:r>
          </a:p>
        </p:txBody>
      </p:sp>
      <p:sp>
        <p:nvSpPr>
          <p:cNvPr id="5" name="TextBox 5"/>
          <p:cNvSpPr txBox="1"/>
          <p:nvPr/>
        </p:nvSpPr>
        <p:spPr>
          <a:xfrm>
            <a:off x="785342" y="4679384"/>
            <a:ext cx="15422191" cy="4004249"/>
          </a:xfrm>
          <a:prstGeom prst="rect">
            <a:avLst/>
          </a:prstGeom>
        </p:spPr>
        <p:txBody>
          <a:bodyPr lIns="0" tIns="0" rIns="0" bIns="0" rtlCol="0" anchor="t">
            <a:spAutoFit/>
          </a:bodyPr>
          <a:lstStyle/>
          <a:p>
            <a:pPr algn="just">
              <a:lnSpc>
                <a:spcPts val="4518"/>
              </a:lnSpc>
            </a:pPr>
            <a:r>
              <a:rPr lang="en-US" sz="3227">
                <a:solidFill>
                  <a:srgbClr val="000000"/>
                </a:solidFill>
                <a:latin typeface="Roboto"/>
              </a:rPr>
              <a:t>Psychological testing utilizes standardized assessments and tools to objectively measure and evaluate various aspects of an individual's cognitive, emotional, and behavioral functioning.</a:t>
            </a:r>
          </a:p>
          <a:p>
            <a:pPr algn="just">
              <a:lnSpc>
                <a:spcPts val="4518"/>
              </a:lnSpc>
            </a:pPr>
            <a:endParaRPr lang="en-US" sz="3227">
              <a:solidFill>
                <a:srgbClr val="000000"/>
              </a:solidFill>
              <a:latin typeface="Roboto"/>
            </a:endParaRPr>
          </a:p>
          <a:p>
            <a:pPr marL="0" lvl="0" indent="0" algn="just">
              <a:lnSpc>
                <a:spcPts val="4518"/>
              </a:lnSpc>
              <a:spcBef>
                <a:spcPct val="0"/>
              </a:spcBef>
            </a:pPr>
            <a:r>
              <a:rPr lang="en-US" sz="3227">
                <a:solidFill>
                  <a:srgbClr val="000000"/>
                </a:solidFill>
                <a:latin typeface="Roboto"/>
              </a:rPr>
              <a:t>Neuropsychological testing involves a comprehensive evaluation of an individual's cognitive functions, behavior, and emotional status to assess brain-related changes due to injury, illness, or neurological conditions.</a:t>
            </a:r>
          </a:p>
        </p:txBody>
      </p:sp>
      <p:sp>
        <p:nvSpPr>
          <p:cNvPr id="6" name="TextBox 6"/>
          <p:cNvSpPr txBox="1"/>
          <p:nvPr/>
        </p:nvSpPr>
        <p:spPr>
          <a:xfrm>
            <a:off x="785342" y="3742174"/>
            <a:ext cx="15211186" cy="718135"/>
          </a:xfrm>
          <a:prstGeom prst="rect">
            <a:avLst/>
          </a:prstGeom>
        </p:spPr>
        <p:txBody>
          <a:bodyPr lIns="0" tIns="0" rIns="0" bIns="0" rtlCol="0" anchor="t">
            <a:spAutoFit/>
          </a:bodyPr>
          <a:lstStyle/>
          <a:p>
            <a:pPr>
              <a:lnSpc>
                <a:spcPts val="6024"/>
              </a:lnSpc>
              <a:spcBef>
                <a:spcPct val="0"/>
              </a:spcBef>
            </a:pPr>
            <a:r>
              <a:rPr lang="en-US" sz="3607" spc="75">
                <a:solidFill>
                  <a:srgbClr val="5E8BA8"/>
                </a:solidFill>
                <a:latin typeface="Roboto Condensed Bold"/>
              </a:rPr>
              <a:t>ADHD, AUTISM, EDUCATIONAL</a:t>
            </a:r>
          </a:p>
        </p:txBody>
      </p:sp>
      <p:sp>
        <p:nvSpPr>
          <p:cNvPr id="7" name="TextBox 7"/>
          <p:cNvSpPr txBox="1"/>
          <p:nvPr/>
        </p:nvSpPr>
        <p:spPr>
          <a:xfrm>
            <a:off x="785342" y="1028700"/>
            <a:ext cx="7387575" cy="1402556"/>
          </a:xfrm>
          <a:prstGeom prst="rect">
            <a:avLst/>
          </a:prstGeom>
        </p:spPr>
        <p:txBody>
          <a:bodyPr lIns="0" tIns="0" rIns="0" bIns="0" rtlCol="0" anchor="t">
            <a:spAutoFit/>
          </a:bodyPr>
          <a:lstStyle/>
          <a:p>
            <a:pPr>
              <a:lnSpc>
                <a:spcPts val="10938"/>
              </a:lnSpc>
            </a:pPr>
            <a:r>
              <a:rPr lang="en-US" sz="9115">
                <a:solidFill>
                  <a:srgbClr val="3C89C8"/>
                </a:solidFill>
                <a:latin typeface="Lora Bold Italics"/>
              </a:rPr>
              <a:t>Our Services</a:t>
            </a:r>
          </a:p>
        </p:txBody>
      </p:sp>
      <p:sp>
        <p:nvSpPr>
          <p:cNvPr id="8" name="Freeform 8"/>
          <p:cNvSpPr/>
          <p:nvPr/>
        </p:nvSpPr>
        <p:spPr>
          <a:xfrm>
            <a:off x="17103597" y="2456580"/>
            <a:ext cx="1659517" cy="2041911"/>
          </a:xfrm>
          <a:custGeom>
            <a:avLst/>
            <a:gdLst/>
            <a:ahLst/>
            <a:cxnLst/>
            <a:rect l="l" t="t" r="r" b="b"/>
            <a:pathLst>
              <a:path w="1659517" h="2041911">
                <a:moveTo>
                  <a:pt x="0" y="0"/>
                </a:moveTo>
                <a:lnTo>
                  <a:pt x="1659517" y="0"/>
                </a:lnTo>
                <a:lnTo>
                  <a:pt x="1659517" y="2041911"/>
                </a:lnTo>
                <a:lnTo>
                  <a:pt x="0" y="20419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17103597" y="4831866"/>
            <a:ext cx="1659517" cy="2041911"/>
          </a:xfrm>
          <a:custGeom>
            <a:avLst/>
            <a:gdLst/>
            <a:ahLst/>
            <a:cxnLst/>
            <a:rect l="l" t="t" r="r" b="b"/>
            <a:pathLst>
              <a:path w="1659517" h="2041911">
                <a:moveTo>
                  <a:pt x="0" y="0"/>
                </a:moveTo>
                <a:lnTo>
                  <a:pt x="1659517" y="0"/>
                </a:lnTo>
                <a:lnTo>
                  <a:pt x="1659517" y="2041912"/>
                </a:lnTo>
                <a:lnTo>
                  <a:pt x="0" y="20419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17103597" y="7205332"/>
            <a:ext cx="1659517" cy="2041911"/>
          </a:xfrm>
          <a:custGeom>
            <a:avLst/>
            <a:gdLst/>
            <a:ahLst/>
            <a:cxnLst/>
            <a:rect l="l" t="t" r="r" b="b"/>
            <a:pathLst>
              <a:path w="1659517" h="2041911">
                <a:moveTo>
                  <a:pt x="0" y="0"/>
                </a:moveTo>
                <a:lnTo>
                  <a:pt x="1659517" y="0"/>
                </a:lnTo>
                <a:lnTo>
                  <a:pt x="1659517" y="2041911"/>
                </a:lnTo>
                <a:lnTo>
                  <a:pt x="0" y="20419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7061072" y="1074257"/>
            <a:ext cx="2475599" cy="1311442"/>
          </a:xfrm>
          <a:custGeom>
            <a:avLst/>
            <a:gdLst/>
            <a:ahLst/>
            <a:cxnLst/>
            <a:rect l="l" t="t" r="r" b="b"/>
            <a:pathLst>
              <a:path w="2475599" h="1311442">
                <a:moveTo>
                  <a:pt x="0" y="0"/>
                </a:moveTo>
                <a:lnTo>
                  <a:pt x="2475599" y="0"/>
                </a:lnTo>
                <a:lnTo>
                  <a:pt x="2475599" y="1311442"/>
                </a:lnTo>
                <a:lnTo>
                  <a:pt x="0" y="1311442"/>
                </a:lnTo>
                <a:lnTo>
                  <a:pt x="0" y="0"/>
                </a:lnTo>
                <a:close/>
              </a:path>
            </a:pathLst>
          </a:custGeom>
          <a:blipFill>
            <a:blip r:embed="rId8"/>
            <a:stretch>
              <a:fillRect l="-28218" t="-46124" r="-28218" b="-90119"/>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sp>
        <p:nvSpPr>
          <p:cNvPr id="2" name="AutoShape 2"/>
          <p:cNvSpPr/>
          <p:nvPr/>
        </p:nvSpPr>
        <p:spPr>
          <a:xfrm rot="-5400000">
            <a:off x="8684663" y="683663"/>
            <a:ext cx="918674" cy="18288000"/>
          </a:xfrm>
          <a:prstGeom prst="rect">
            <a:avLst/>
          </a:prstGeom>
          <a:solidFill>
            <a:srgbClr val="5E8BA8"/>
          </a:solidFill>
        </p:spPr>
        <p:txBody>
          <a:bodyPr/>
          <a:lstStyle/>
          <a:p>
            <a:endParaRPr lang="en-US"/>
          </a:p>
        </p:txBody>
      </p:sp>
      <p:sp>
        <p:nvSpPr>
          <p:cNvPr id="3" name="Freeform 3"/>
          <p:cNvSpPr/>
          <p:nvPr/>
        </p:nvSpPr>
        <p:spPr>
          <a:xfrm rot="-10800000">
            <a:off x="14617300" y="1245469"/>
            <a:ext cx="2642000" cy="2941498"/>
          </a:xfrm>
          <a:custGeom>
            <a:avLst/>
            <a:gdLst/>
            <a:ahLst/>
            <a:cxnLst/>
            <a:rect l="l" t="t" r="r" b="b"/>
            <a:pathLst>
              <a:path w="2642000" h="2941498">
                <a:moveTo>
                  <a:pt x="0" y="0"/>
                </a:moveTo>
                <a:lnTo>
                  <a:pt x="2642000" y="0"/>
                </a:lnTo>
                <a:lnTo>
                  <a:pt x="2642000" y="2941498"/>
                </a:lnTo>
                <a:lnTo>
                  <a:pt x="0" y="29414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785342" y="2868624"/>
            <a:ext cx="15825199" cy="1045000"/>
          </a:xfrm>
          <a:prstGeom prst="rect">
            <a:avLst/>
          </a:prstGeom>
        </p:spPr>
        <p:txBody>
          <a:bodyPr lIns="0" tIns="0" rIns="0" bIns="0" rtlCol="0" anchor="t">
            <a:spAutoFit/>
          </a:bodyPr>
          <a:lstStyle/>
          <a:p>
            <a:pPr algn="just">
              <a:lnSpc>
                <a:spcPts val="8747"/>
              </a:lnSpc>
              <a:spcBef>
                <a:spcPct val="0"/>
              </a:spcBef>
            </a:pPr>
            <a:r>
              <a:rPr lang="en-US" sz="5237" spc="109">
                <a:solidFill>
                  <a:srgbClr val="000000"/>
                </a:solidFill>
                <a:latin typeface="Roboto Condensed Bold"/>
              </a:rPr>
              <a:t>KETAMINE THERAPY</a:t>
            </a:r>
          </a:p>
        </p:txBody>
      </p:sp>
      <p:sp>
        <p:nvSpPr>
          <p:cNvPr id="5" name="TextBox 5"/>
          <p:cNvSpPr txBox="1"/>
          <p:nvPr/>
        </p:nvSpPr>
        <p:spPr>
          <a:xfrm>
            <a:off x="785342" y="4679384"/>
            <a:ext cx="15422191" cy="4004249"/>
          </a:xfrm>
          <a:prstGeom prst="rect">
            <a:avLst/>
          </a:prstGeom>
        </p:spPr>
        <p:txBody>
          <a:bodyPr lIns="0" tIns="0" rIns="0" bIns="0" rtlCol="0" anchor="t">
            <a:spAutoFit/>
          </a:bodyPr>
          <a:lstStyle/>
          <a:p>
            <a:pPr algn="just">
              <a:lnSpc>
                <a:spcPts val="4518"/>
              </a:lnSpc>
            </a:pPr>
            <a:r>
              <a:rPr lang="en-US" sz="3227">
                <a:solidFill>
                  <a:srgbClr val="000000"/>
                </a:solidFill>
                <a:latin typeface="Roboto"/>
              </a:rPr>
              <a:t>Mindbloom is a sublingual ketamine therapy delivered to the client’s address to be administered in a comfortable setting following a thorough evaluation with a psychiatric provider. </a:t>
            </a:r>
          </a:p>
          <a:p>
            <a:pPr algn="just">
              <a:lnSpc>
                <a:spcPts val="4518"/>
              </a:lnSpc>
            </a:pPr>
            <a:endParaRPr lang="en-US" sz="3227">
              <a:solidFill>
                <a:srgbClr val="000000"/>
              </a:solidFill>
              <a:latin typeface="Roboto"/>
            </a:endParaRPr>
          </a:p>
          <a:p>
            <a:pPr marL="0" lvl="0" indent="0" algn="just">
              <a:lnSpc>
                <a:spcPts val="4518"/>
              </a:lnSpc>
              <a:spcBef>
                <a:spcPct val="0"/>
              </a:spcBef>
            </a:pPr>
            <a:r>
              <a:rPr lang="en-US" sz="3227">
                <a:solidFill>
                  <a:srgbClr val="000000"/>
                </a:solidFill>
                <a:latin typeface="Roboto"/>
              </a:rPr>
              <a:t>SPRAVATO® (esketamine) is an intranasal formulation of ketamine administered in a clinical setting under supervision, usually in combination with an oral antidepressant, for treatment-resistant depression or other conditions.</a:t>
            </a:r>
          </a:p>
        </p:txBody>
      </p:sp>
      <p:sp>
        <p:nvSpPr>
          <p:cNvPr id="6" name="TextBox 6"/>
          <p:cNvSpPr txBox="1"/>
          <p:nvPr/>
        </p:nvSpPr>
        <p:spPr>
          <a:xfrm>
            <a:off x="785342" y="3742174"/>
            <a:ext cx="17502658" cy="718135"/>
          </a:xfrm>
          <a:prstGeom prst="rect">
            <a:avLst/>
          </a:prstGeom>
        </p:spPr>
        <p:txBody>
          <a:bodyPr lIns="0" tIns="0" rIns="0" bIns="0" rtlCol="0" anchor="t">
            <a:spAutoFit/>
          </a:bodyPr>
          <a:lstStyle/>
          <a:p>
            <a:pPr>
              <a:lnSpc>
                <a:spcPts val="6024"/>
              </a:lnSpc>
              <a:spcBef>
                <a:spcPct val="0"/>
              </a:spcBef>
            </a:pPr>
            <a:r>
              <a:rPr lang="en-US" sz="3607" spc="75">
                <a:solidFill>
                  <a:srgbClr val="5E8BA8"/>
                </a:solidFill>
                <a:latin typeface="Roboto Condensed Bold"/>
              </a:rPr>
              <a:t>MINDBLOOM + SPRAVATO®</a:t>
            </a:r>
          </a:p>
        </p:txBody>
      </p:sp>
      <p:sp>
        <p:nvSpPr>
          <p:cNvPr id="7" name="TextBox 7"/>
          <p:cNvSpPr txBox="1"/>
          <p:nvPr/>
        </p:nvSpPr>
        <p:spPr>
          <a:xfrm>
            <a:off x="785342" y="1028700"/>
            <a:ext cx="7387575" cy="1402556"/>
          </a:xfrm>
          <a:prstGeom prst="rect">
            <a:avLst/>
          </a:prstGeom>
        </p:spPr>
        <p:txBody>
          <a:bodyPr lIns="0" tIns="0" rIns="0" bIns="0" rtlCol="0" anchor="t">
            <a:spAutoFit/>
          </a:bodyPr>
          <a:lstStyle/>
          <a:p>
            <a:pPr>
              <a:lnSpc>
                <a:spcPts val="10938"/>
              </a:lnSpc>
            </a:pPr>
            <a:r>
              <a:rPr lang="en-US" sz="9115">
                <a:solidFill>
                  <a:srgbClr val="3C89C8"/>
                </a:solidFill>
                <a:latin typeface="Lora Bold Italics"/>
              </a:rPr>
              <a:t>Our Services</a:t>
            </a:r>
          </a:p>
        </p:txBody>
      </p:sp>
      <p:sp>
        <p:nvSpPr>
          <p:cNvPr id="8" name="Freeform 8"/>
          <p:cNvSpPr/>
          <p:nvPr/>
        </p:nvSpPr>
        <p:spPr>
          <a:xfrm>
            <a:off x="12271566" y="1224590"/>
            <a:ext cx="2642000" cy="2941498"/>
          </a:xfrm>
          <a:custGeom>
            <a:avLst/>
            <a:gdLst/>
            <a:ahLst/>
            <a:cxnLst/>
            <a:rect l="l" t="t" r="r" b="b"/>
            <a:pathLst>
              <a:path w="2642000" h="2941498">
                <a:moveTo>
                  <a:pt x="0" y="0"/>
                </a:moveTo>
                <a:lnTo>
                  <a:pt x="2642000" y="0"/>
                </a:lnTo>
                <a:lnTo>
                  <a:pt x="2642000" y="2941498"/>
                </a:lnTo>
                <a:lnTo>
                  <a:pt x="0" y="29414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7061072" y="1074257"/>
            <a:ext cx="2475599" cy="1311442"/>
          </a:xfrm>
          <a:custGeom>
            <a:avLst/>
            <a:gdLst/>
            <a:ahLst/>
            <a:cxnLst/>
            <a:rect l="l" t="t" r="r" b="b"/>
            <a:pathLst>
              <a:path w="2475599" h="1311442">
                <a:moveTo>
                  <a:pt x="0" y="0"/>
                </a:moveTo>
                <a:lnTo>
                  <a:pt x="2475599" y="0"/>
                </a:lnTo>
                <a:lnTo>
                  <a:pt x="2475599" y="1311442"/>
                </a:lnTo>
                <a:lnTo>
                  <a:pt x="0" y="1311442"/>
                </a:lnTo>
                <a:lnTo>
                  <a:pt x="0" y="0"/>
                </a:lnTo>
                <a:close/>
              </a:path>
            </a:pathLst>
          </a:custGeom>
          <a:blipFill>
            <a:blip r:embed="rId6"/>
            <a:stretch>
              <a:fillRect l="-28218" t="-46124" r="-28218" b="-90119"/>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sp>
        <p:nvSpPr>
          <p:cNvPr id="2" name="TextBox 2"/>
          <p:cNvSpPr txBox="1"/>
          <p:nvPr/>
        </p:nvSpPr>
        <p:spPr>
          <a:xfrm>
            <a:off x="716876" y="6777040"/>
            <a:ext cx="16854248" cy="1505918"/>
          </a:xfrm>
          <a:prstGeom prst="rect">
            <a:avLst/>
          </a:prstGeom>
        </p:spPr>
        <p:txBody>
          <a:bodyPr lIns="0" tIns="0" rIns="0" bIns="0" rtlCol="0" anchor="t">
            <a:spAutoFit/>
          </a:bodyPr>
          <a:lstStyle/>
          <a:p>
            <a:pPr>
              <a:lnSpc>
                <a:spcPts val="6060"/>
              </a:lnSpc>
            </a:pPr>
            <a:r>
              <a:rPr lang="en-US" sz="4556" spc="309">
                <a:solidFill>
                  <a:srgbClr val="3C89C8"/>
                </a:solidFill>
                <a:latin typeface="Roboto Condensed Bold"/>
              </a:rPr>
              <a:t>RESPONSIVE CENTERS IS A GROWING PRACTICE.</a:t>
            </a:r>
          </a:p>
          <a:p>
            <a:pPr marL="0" lvl="0" indent="0">
              <a:lnSpc>
                <a:spcPts val="6060"/>
              </a:lnSpc>
              <a:spcBef>
                <a:spcPct val="0"/>
              </a:spcBef>
            </a:pPr>
            <a:r>
              <a:rPr lang="en-US" sz="4556" spc="309">
                <a:solidFill>
                  <a:srgbClr val="3C89C8"/>
                </a:solidFill>
                <a:latin typeface="Roboto Condensed Bold"/>
              </a:rPr>
              <a:t>WE ARE LOOKING TO HIRE MORE CLINICAL SOCIAL WORKERS!</a:t>
            </a:r>
          </a:p>
        </p:txBody>
      </p:sp>
      <p:sp>
        <p:nvSpPr>
          <p:cNvPr id="3" name="TextBox 3"/>
          <p:cNvSpPr txBox="1"/>
          <p:nvPr/>
        </p:nvSpPr>
        <p:spPr>
          <a:xfrm>
            <a:off x="1028700" y="952500"/>
            <a:ext cx="15650871" cy="4800364"/>
          </a:xfrm>
          <a:prstGeom prst="rect">
            <a:avLst/>
          </a:prstGeom>
        </p:spPr>
        <p:txBody>
          <a:bodyPr lIns="0" tIns="0" rIns="0" bIns="0" rtlCol="0" anchor="t">
            <a:spAutoFit/>
          </a:bodyPr>
          <a:lstStyle/>
          <a:p>
            <a:pPr algn="just">
              <a:lnSpc>
                <a:spcPts val="4212"/>
              </a:lnSpc>
            </a:pPr>
            <a:r>
              <a:rPr lang="en-US" sz="3009">
                <a:solidFill>
                  <a:srgbClr val="000000"/>
                </a:solidFill>
                <a:latin typeface="Roboto Bold"/>
              </a:rPr>
              <a:t>Responsive Centers cares for over 3,000 clients every year. </a:t>
            </a:r>
          </a:p>
          <a:p>
            <a:pPr algn="just">
              <a:lnSpc>
                <a:spcPts val="4212"/>
              </a:lnSpc>
            </a:pPr>
            <a:endParaRPr lang="en-US" sz="3009">
              <a:solidFill>
                <a:srgbClr val="000000"/>
              </a:solidFill>
              <a:latin typeface="Roboto Bold"/>
            </a:endParaRPr>
          </a:p>
          <a:p>
            <a:pPr algn="just">
              <a:lnSpc>
                <a:spcPts val="4212"/>
              </a:lnSpc>
            </a:pPr>
            <a:r>
              <a:rPr lang="en-US" sz="3009">
                <a:solidFill>
                  <a:srgbClr val="000000"/>
                </a:solidFill>
                <a:latin typeface="Roboto"/>
              </a:rPr>
              <a:t>Clients of all walks of life trust our clinicians to understand, conceptualize, and treat a wide range of concerns. We welcome therapy and testing clinicians from diverse backgrounds and unique experiences. Responsive Centers is committed to finding the right fit for you! </a:t>
            </a:r>
          </a:p>
          <a:p>
            <a:pPr algn="just">
              <a:lnSpc>
                <a:spcPts val="4212"/>
              </a:lnSpc>
            </a:pPr>
            <a:endParaRPr lang="en-US" sz="3009">
              <a:solidFill>
                <a:srgbClr val="000000"/>
              </a:solidFill>
              <a:latin typeface="Roboto"/>
            </a:endParaRPr>
          </a:p>
          <a:p>
            <a:pPr marL="0" lvl="0" indent="0" algn="just">
              <a:lnSpc>
                <a:spcPts val="4212"/>
              </a:lnSpc>
              <a:spcBef>
                <a:spcPct val="0"/>
              </a:spcBef>
            </a:pPr>
            <a:r>
              <a:rPr lang="en-US" sz="3009">
                <a:solidFill>
                  <a:srgbClr val="000000"/>
                </a:solidFill>
                <a:latin typeface="Roboto"/>
              </a:rPr>
              <a:t>Many of our clinicians offer in-person services at our physical location in Overland Park, while others choose to see clients remotely via a telehealth platform. Clinicians have the benefit of flexible scheduling, with full-time and part-time opportunities available at this time. </a:t>
            </a:r>
          </a:p>
        </p:txBody>
      </p:sp>
      <p:sp>
        <p:nvSpPr>
          <p:cNvPr id="4" name="AutoShape 4"/>
          <p:cNvSpPr/>
          <p:nvPr/>
        </p:nvSpPr>
        <p:spPr>
          <a:xfrm rot="-5400000">
            <a:off x="8684663" y="683663"/>
            <a:ext cx="918674" cy="18288000"/>
          </a:xfrm>
          <a:prstGeom prst="rect">
            <a:avLst/>
          </a:prstGeom>
          <a:solidFill>
            <a:srgbClr val="5E8BA8"/>
          </a:solidFill>
        </p:spPr>
        <p:txBody>
          <a:bodyPr/>
          <a:lstStyle/>
          <a:p>
            <a:endParaRPr lang="en-US"/>
          </a:p>
        </p:txBody>
      </p:sp>
      <p:sp>
        <p:nvSpPr>
          <p:cNvPr id="5" name="Freeform 5"/>
          <p:cNvSpPr/>
          <p:nvPr/>
        </p:nvSpPr>
        <p:spPr>
          <a:xfrm>
            <a:off x="15095525" y="372979"/>
            <a:ext cx="2475599" cy="1311442"/>
          </a:xfrm>
          <a:custGeom>
            <a:avLst/>
            <a:gdLst/>
            <a:ahLst/>
            <a:cxnLst/>
            <a:rect l="l" t="t" r="r" b="b"/>
            <a:pathLst>
              <a:path w="2475599" h="1311442">
                <a:moveTo>
                  <a:pt x="0" y="0"/>
                </a:moveTo>
                <a:lnTo>
                  <a:pt x="2475599" y="0"/>
                </a:lnTo>
                <a:lnTo>
                  <a:pt x="2475599" y="1311442"/>
                </a:lnTo>
                <a:lnTo>
                  <a:pt x="0" y="1311442"/>
                </a:lnTo>
                <a:lnTo>
                  <a:pt x="0" y="0"/>
                </a:lnTo>
                <a:close/>
              </a:path>
            </a:pathLst>
          </a:custGeom>
          <a:blipFill>
            <a:blip r:embed="rId2"/>
            <a:stretch>
              <a:fillRect l="-28218" t="-46124" r="-28218" b="-90119"/>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sp>
        <p:nvSpPr>
          <p:cNvPr id="2" name="Freeform 2"/>
          <p:cNvSpPr/>
          <p:nvPr/>
        </p:nvSpPr>
        <p:spPr>
          <a:xfrm>
            <a:off x="636410" y="6347136"/>
            <a:ext cx="6920542" cy="2768350"/>
          </a:xfrm>
          <a:custGeom>
            <a:avLst/>
            <a:gdLst/>
            <a:ahLst/>
            <a:cxnLst/>
            <a:rect l="l" t="t" r="r" b="b"/>
            <a:pathLst>
              <a:path w="6920542" h="2768350">
                <a:moveTo>
                  <a:pt x="0" y="0"/>
                </a:moveTo>
                <a:lnTo>
                  <a:pt x="6920542" y="0"/>
                </a:lnTo>
                <a:lnTo>
                  <a:pt x="6920542" y="2768349"/>
                </a:lnTo>
                <a:lnTo>
                  <a:pt x="0" y="2768349"/>
                </a:lnTo>
                <a:lnTo>
                  <a:pt x="0" y="0"/>
                </a:lnTo>
                <a:close/>
              </a:path>
            </a:pathLst>
          </a:custGeom>
          <a:blipFill>
            <a:blip r:embed="rId2"/>
            <a:stretch>
              <a:fillRect/>
            </a:stretch>
          </a:blipFill>
        </p:spPr>
        <p:txBody>
          <a:bodyPr/>
          <a:lstStyle/>
          <a:p>
            <a:endParaRPr lang="en-US"/>
          </a:p>
        </p:txBody>
      </p:sp>
      <p:sp>
        <p:nvSpPr>
          <p:cNvPr id="3" name="AutoShape 3"/>
          <p:cNvSpPr/>
          <p:nvPr/>
        </p:nvSpPr>
        <p:spPr>
          <a:xfrm rot="-5400000">
            <a:off x="8684663" y="683663"/>
            <a:ext cx="918674" cy="18288000"/>
          </a:xfrm>
          <a:prstGeom prst="rect">
            <a:avLst/>
          </a:prstGeom>
          <a:solidFill>
            <a:srgbClr val="598B74"/>
          </a:solidFill>
        </p:spPr>
        <p:txBody>
          <a:bodyPr/>
          <a:lstStyle/>
          <a:p>
            <a:endParaRPr lang="en-US"/>
          </a:p>
        </p:txBody>
      </p:sp>
      <p:sp>
        <p:nvSpPr>
          <p:cNvPr id="4" name="Freeform 4"/>
          <p:cNvSpPr/>
          <p:nvPr/>
        </p:nvSpPr>
        <p:spPr>
          <a:xfrm>
            <a:off x="12709121" y="5319495"/>
            <a:ext cx="4126077" cy="3795991"/>
          </a:xfrm>
          <a:custGeom>
            <a:avLst/>
            <a:gdLst/>
            <a:ahLst/>
            <a:cxnLst/>
            <a:rect l="l" t="t" r="r" b="b"/>
            <a:pathLst>
              <a:path w="4126077" h="3795991">
                <a:moveTo>
                  <a:pt x="0" y="0"/>
                </a:moveTo>
                <a:lnTo>
                  <a:pt x="4126077" y="0"/>
                </a:lnTo>
                <a:lnTo>
                  <a:pt x="4126077" y="3795990"/>
                </a:lnTo>
                <a:lnTo>
                  <a:pt x="0" y="37959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636410" y="2860559"/>
            <a:ext cx="16622890" cy="1982685"/>
            <a:chOff x="0" y="0"/>
            <a:chExt cx="22163854" cy="2643580"/>
          </a:xfrm>
        </p:grpSpPr>
        <p:sp>
          <p:nvSpPr>
            <p:cNvPr id="6" name="TextBox 6"/>
            <p:cNvSpPr txBox="1"/>
            <p:nvPr/>
          </p:nvSpPr>
          <p:spPr>
            <a:xfrm>
              <a:off x="0" y="-47625"/>
              <a:ext cx="22163854" cy="803499"/>
            </a:xfrm>
            <a:prstGeom prst="rect">
              <a:avLst/>
            </a:prstGeom>
          </p:spPr>
          <p:txBody>
            <a:bodyPr lIns="0" tIns="0" rIns="0" bIns="0" rtlCol="0" anchor="t">
              <a:spAutoFit/>
            </a:bodyPr>
            <a:lstStyle/>
            <a:p>
              <a:pPr marL="0" lvl="0" indent="0" algn="just">
                <a:lnSpc>
                  <a:spcPts val="4896"/>
                </a:lnSpc>
                <a:spcBef>
                  <a:spcPct val="0"/>
                </a:spcBef>
              </a:pPr>
              <a:r>
                <a:rPr lang="en-US" sz="3737" u="none" strike="noStrike" spc="29">
                  <a:solidFill>
                    <a:srgbClr val="457B9D"/>
                  </a:solidFill>
                  <a:latin typeface="Lato Bold"/>
                </a:rPr>
                <a:t>Creating better access to care providers and improving patient outcomes.</a:t>
              </a:r>
            </a:p>
          </p:txBody>
        </p:sp>
        <p:sp>
          <p:nvSpPr>
            <p:cNvPr id="7" name="TextBox 7"/>
            <p:cNvSpPr txBox="1"/>
            <p:nvPr/>
          </p:nvSpPr>
          <p:spPr>
            <a:xfrm>
              <a:off x="0" y="1125020"/>
              <a:ext cx="22163854" cy="1518560"/>
            </a:xfrm>
            <a:prstGeom prst="rect">
              <a:avLst/>
            </a:prstGeom>
          </p:spPr>
          <p:txBody>
            <a:bodyPr lIns="0" tIns="0" rIns="0" bIns="0" rtlCol="0" anchor="t">
              <a:spAutoFit/>
            </a:bodyPr>
            <a:lstStyle/>
            <a:p>
              <a:pPr marL="0" lvl="0" indent="0" algn="just">
                <a:lnSpc>
                  <a:spcPts val="4687"/>
                </a:lnSpc>
              </a:pPr>
              <a:r>
                <a:rPr lang="en-US" sz="3348" spc="-80">
                  <a:solidFill>
                    <a:srgbClr val="000000"/>
                  </a:solidFill>
                  <a:latin typeface="Lato"/>
                </a:rPr>
                <a:t>IPC is a behavioral health staffing and management group delivering high-quality psychiatry, addiction recovery, and mental health services to organizations at all levels of care.</a:t>
              </a:r>
            </a:p>
          </p:txBody>
        </p:sp>
      </p:grpSp>
      <p:sp>
        <p:nvSpPr>
          <p:cNvPr id="8" name="TextBox 8"/>
          <p:cNvSpPr txBox="1"/>
          <p:nvPr/>
        </p:nvSpPr>
        <p:spPr>
          <a:xfrm>
            <a:off x="636410" y="837019"/>
            <a:ext cx="16841429" cy="1549272"/>
          </a:xfrm>
          <a:prstGeom prst="rect">
            <a:avLst/>
          </a:prstGeom>
        </p:spPr>
        <p:txBody>
          <a:bodyPr lIns="0" tIns="0" rIns="0" bIns="0" rtlCol="0" anchor="t">
            <a:spAutoFit/>
          </a:bodyPr>
          <a:lstStyle/>
          <a:p>
            <a:pPr>
              <a:lnSpc>
                <a:spcPts val="12723"/>
              </a:lnSpc>
            </a:pPr>
            <a:r>
              <a:rPr lang="en-US" sz="9088">
                <a:solidFill>
                  <a:srgbClr val="203047"/>
                </a:solidFill>
                <a:latin typeface="Oswald Bold"/>
              </a:rPr>
              <a:t>Integrated Psychiatric Consultants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1370</Words>
  <Application>Microsoft Macintosh PowerPoint</Application>
  <PresentationFormat>Custom</PresentationFormat>
  <Paragraphs>103</Paragraphs>
  <Slides>13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Roboto Condensed Bold</vt:lpstr>
      <vt:lpstr>Roboto</vt:lpstr>
      <vt:lpstr>Arial</vt:lpstr>
      <vt:lpstr>Oswald Bold</vt:lpstr>
      <vt:lpstr>Lato Bold</vt:lpstr>
      <vt:lpstr>Roboto Condensed</vt:lpstr>
      <vt:lpstr>Lora Bold Italics</vt:lpstr>
      <vt:lpstr>Roboto Bold</vt:lpstr>
      <vt:lpstr>Oswald Medium</vt:lpstr>
      <vt:lpstr>Calibri</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Responsive Centers + Integrated Psychiatric Consultants - March 2024</dc:title>
  <cp:lastModifiedBy>Kanishka Mehra</cp:lastModifiedBy>
  <cp:revision>3</cp:revision>
  <dcterms:created xsi:type="dcterms:W3CDTF">2006-08-16T00:00:00Z</dcterms:created>
  <dcterms:modified xsi:type="dcterms:W3CDTF">2024-03-07T19:01:56Z</dcterms:modified>
  <dc:identifier>DAF-qx3GmU0</dc:identifier>
</cp:coreProperties>
</file>